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8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2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5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7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8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9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</p:sldMasterIdLst>
  <p:notesMasterIdLst>
    <p:notesMasterId r:id="rId27"/>
  </p:notesMasterIdLst>
  <p:sldIdLst>
    <p:sldId id="275" r:id="rId4"/>
    <p:sldId id="257" r:id="rId5"/>
    <p:sldId id="258" r:id="rId6"/>
    <p:sldId id="283" r:id="rId7"/>
    <p:sldId id="284" r:id="rId8"/>
    <p:sldId id="282" r:id="rId9"/>
    <p:sldId id="260" r:id="rId10"/>
    <p:sldId id="286" r:id="rId11"/>
    <p:sldId id="285" r:id="rId12"/>
    <p:sldId id="287" r:id="rId13"/>
    <p:sldId id="288" r:id="rId14"/>
    <p:sldId id="281" r:id="rId15"/>
    <p:sldId id="261" r:id="rId16"/>
    <p:sldId id="279" r:id="rId17"/>
    <p:sldId id="293" r:id="rId18"/>
    <p:sldId id="294" r:id="rId19"/>
    <p:sldId id="295" r:id="rId20"/>
    <p:sldId id="296" r:id="rId21"/>
    <p:sldId id="297" r:id="rId22"/>
    <p:sldId id="264" r:id="rId23"/>
    <p:sldId id="298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3CC"/>
    <a:srgbClr val="F9F9F9"/>
    <a:srgbClr val="00FF00"/>
    <a:srgbClr val="0221BE"/>
    <a:srgbClr val="030653"/>
    <a:srgbClr val="101561"/>
    <a:srgbClr val="174184"/>
    <a:srgbClr val="3B86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8" autoAdjust="0"/>
    <p:restoredTop sz="94098" autoAdjust="0"/>
  </p:normalViewPr>
  <p:slideViewPr>
    <p:cSldViewPr snapToGrid="0">
      <p:cViewPr varScale="1">
        <p:scale>
          <a:sx n="89" d="100"/>
          <a:sy n="89" d="100"/>
        </p:scale>
        <p:origin x="22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1465087-EB8B-484F-A896-9DB5E9FAA035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5750B0A-8F00-41CC-99F6-AF55AAC8BA41}" type="slidenum">
              <a:rPr lang="fr-FR" sz="1200" b="0" strike="noStrike" spc="-1">
                <a:latin typeface="Times New Roman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820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652BADD-122E-4D56-86FA-A905C0E070B9}" type="slidenum">
              <a:rPr lang="fr-FR" sz="1200" b="0" strike="noStrike" spc="-1">
                <a:latin typeface="Times New Roman"/>
              </a:rPr>
              <a:t>13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271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8236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2000" b="0" strike="noStrike" spc="-1" dirty="0">
                <a:latin typeface="Arial"/>
              </a:rPr>
              <a:t>Objectif(s) de surveillance: </a:t>
            </a:r>
            <a:r>
              <a:rPr lang="en-GB" sz="2000" b="0" strike="noStrike" spc="-1" dirty="0" err="1">
                <a:latin typeface="Arial"/>
              </a:rPr>
              <a:t>Système</a:t>
            </a:r>
            <a:r>
              <a:rPr lang="en-GB" sz="2000" b="0" strike="noStrike" spc="-1" dirty="0">
                <a:latin typeface="Arial"/>
              </a:rPr>
              <a:t> (</a:t>
            </a:r>
            <a:r>
              <a:rPr lang="en-GB" sz="2000" b="0" strike="noStrike" spc="-1" dirty="0" err="1">
                <a:latin typeface="Arial"/>
              </a:rPr>
              <a:t>auditd</a:t>
            </a:r>
            <a:r>
              <a:rPr lang="en-GB" sz="2000" b="0" strike="noStrike" spc="-1" dirty="0">
                <a:latin typeface="Arial"/>
              </a:rPr>
              <a:t>), Application (Apache)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0023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b="0" strike="noStrike" spc="-1" noProof="0" dirty="0">
                <a:latin typeface="Arial"/>
              </a:rPr>
              <a:t>Objectif(s) de surveillance: Surveillance des systèmes (dépend du journal que l’on souhaite récupérer, Sécurité, Application, …)</a:t>
            </a: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183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b="0" strike="noStrike" spc="-1" noProof="0" dirty="0">
                <a:latin typeface="Arial"/>
              </a:rPr>
              <a:t>Objectif(s) de surveillance: Flux anormaux, flux de gestion, possibilité d’élargie à plus de flux rapidement.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91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sz="2000" b="0" strike="noStrike" spc="-1" noProof="0" dirty="0">
                <a:latin typeface="Arial"/>
              </a:rPr>
              <a:t>Objectif(s) de surveillance:  accès, connexion sur les interface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153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5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F3B5249-4485-4060-9EE5-8D8A38B8C04A}" type="slidenum">
              <a:rPr lang="fr-FR" sz="1200" b="0" strike="noStrike" spc="-1">
                <a:latin typeface="Times New Roman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21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545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215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449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 dirty="0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8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572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531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333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91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Titillium"/>
                <a:ea typeface="Titillium"/>
              </a:rPr>
              <a:t>Insert Image</a:t>
            </a:r>
            <a:endParaRPr lang="fr-FR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4D8B13-E37F-454A-9A39-00A0EF314EAE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06/01/2021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C972D9-BEF5-454C-B585-FA887D938B82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360600" cy="6857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Titillium"/>
                <a:ea typeface="Titillium"/>
              </a:rPr>
              <a:t>Insert Image</a:t>
            </a:r>
            <a:endParaRPr lang="fr-FR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.png"/><Relationship Id="rId5" Type="http://schemas.openxmlformats.org/officeDocument/2006/relationships/tags" Target="../tags/tag74.xml"/><Relationship Id="rId10" Type="http://schemas.openxmlformats.org/officeDocument/2006/relationships/image" Target="../media/image13.png"/><Relationship Id="rId4" Type="http://schemas.openxmlformats.org/officeDocument/2006/relationships/tags" Target="../tags/tag73.xml"/><Relationship Id="rId9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4.png"/><Relationship Id="rId5" Type="http://schemas.openxmlformats.org/officeDocument/2006/relationships/tags" Target="../tags/tag81.xml"/><Relationship Id="rId10" Type="http://schemas.openxmlformats.org/officeDocument/2006/relationships/image" Target="../media/image14.png"/><Relationship Id="rId4" Type="http://schemas.openxmlformats.org/officeDocument/2006/relationships/tags" Target="../tags/tag80.xml"/><Relationship Id="rId9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17.png"/><Relationship Id="rId3" Type="http://schemas.openxmlformats.org/officeDocument/2006/relationships/tags" Target="../tags/tag86.xml"/><Relationship Id="rId21" Type="http://schemas.openxmlformats.org/officeDocument/2006/relationships/image" Target="../media/image20.jpg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image" Target="../media/image16.png"/><Relationship Id="rId2" Type="http://schemas.openxmlformats.org/officeDocument/2006/relationships/tags" Target="../tags/tag85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5" Type="http://schemas.openxmlformats.org/officeDocument/2006/relationships/tags" Target="../tags/tag88.xml"/><Relationship Id="rId15" Type="http://schemas.openxmlformats.org/officeDocument/2006/relationships/image" Target="../media/image4.png"/><Relationship Id="rId23" Type="http://schemas.openxmlformats.org/officeDocument/2006/relationships/image" Target="../media/image22.png"/><Relationship Id="rId10" Type="http://schemas.openxmlformats.org/officeDocument/2006/relationships/tags" Target="../tags/tag93.xml"/><Relationship Id="rId19" Type="http://schemas.openxmlformats.org/officeDocument/2006/relationships/image" Target="../media/image18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notesSlide" Target="../notesSlides/notesSlide10.xml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tags" Target="../tags/tag98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" Type="http://schemas.openxmlformats.org/officeDocument/2006/relationships/tags" Target="../tags/tag103.xml"/><Relationship Id="rId21" Type="http://schemas.openxmlformats.org/officeDocument/2006/relationships/notesSlide" Target="../notesSlides/notesSlide12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25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image" Target="../media/image24.png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12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10" Type="http://schemas.openxmlformats.org/officeDocument/2006/relationships/image" Target="../media/image4.png"/><Relationship Id="rId4" Type="http://schemas.openxmlformats.org/officeDocument/2006/relationships/tags" Target="../tags/tag123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notesSlide" Target="../notesSlides/notesSlide14.xml"/><Relationship Id="rId3" Type="http://schemas.openxmlformats.org/officeDocument/2006/relationships/tags" Target="../tags/tag128.xml"/><Relationship Id="rId21" Type="http://schemas.openxmlformats.org/officeDocument/2006/relationships/image" Target="../media/image28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image" Target="../media/image27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10" Type="http://schemas.openxmlformats.org/officeDocument/2006/relationships/tags" Target="../tags/tag135.xml"/><Relationship Id="rId19" Type="http://schemas.openxmlformats.org/officeDocument/2006/relationships/image" Target="../media/image4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notesSlide" Target="../notesSlides/notesSlide15.xml"/><Relationship Id="rId18" Type="http://schemas.openxmlformats.org/officeDocument/2006/relationships/image" Target="../media/image32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25.png"/><Relationship Id="rId2" Type="http://schemas.openxmlformats.org/officeDocument/2006/relationships/tags" Target="../tags/tag143.xml"/><Relationship Id="rId16" Type="http://schemas.openxmlformats.org/officeDocument/2006/relationships/image" Target="../media/image31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image" Target="../media/image30.png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image" Target="../media/image33.png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image" Target="../media/image4.png"/><Relationship Id="rId2" Type="http://schemas.openxmlformats.org/officeDocument/2006/relationships/tags" Target="../tags/tag154.xml"/><Relationship Id="rId16" Type="http://schemas.openxmlformats.org/officeDocument/2006/relationships/notesSlide" Target="../notesSlides/notesSlide16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62.xml"/><Relationship Id="rId19" Type="http://schemas.openxmlformats.org/officeDocument/2006/relationships/image" Target="../media/image3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image" Target="../media/image4.png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4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87.xml"/><Relationship Id="rId7" Type="http://schemas.openxmlformats.org/officeDocument/2006/relationships/image" Target="../media/image4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7.png"/><Relationship Id="rId4" Type="http://schemas.openxmlformats.org/officeDocument/2006/relationships/tags" Target="../tags/tag188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91.xml"/><Relationship Id="rId7" Type="http://schemas.openxmlformats.org/officeDocument/2006/relationships/image" Target="../media/image1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microsoft.com/office/2007/relationships/hdphoto" Target="../media/hdphoto1.wdp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.png"/><Relationship Id="rId5" Type="http://schemas.openxmlformats.org/officeDocument/2006/relationships/tags" Target="../tags/tag198.xml"/><Relationship Id="rId10" Type="http://schemas.openxmlformats.org/officeDocument/2006/relationships/image" Target="../media/image39.jpeg"/><Relationship Id="rId4" Type="http://schemas.openxmlformats.org/officeDocument/2006/relationships/tags" Target="../tags/tag197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5.ti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7.png"/><Relationship Id="rId5" Type="http://schemas.openxmlformats.org/officeDocument/2006/relationships/tags" Target="../tags/tag34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8.png"/><Relationship Id="rId5" Type="http://schemas.openxmlformats.org/officeDocument/2006/relationships/tags" Target="../tags/tag42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41.xml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9.png"/><Relationship Id="rId5" Type="http://schemas.openxmlformats.org/officeDocument/2006/relationships/tags" Target="../tags/tag50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4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1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25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4.png"/><Relationship Id="rId5" Type="http://schemas.openxmlformats.org/officeDocument/2006/relationships/tags" Target="../tags/tag67.xml"/><Relationship Id="rId10" Type="http://schemas.openxmlformats.org/officeDocument/2006/relationships/image" Target="../media/image12.png"/><Relationship Id="rId4" Type="http://schemas.openxmlformats.org/officeDocument/2006/relationships/tags" Target="../tags/tag66.xml"/><Relationship Id="rId9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9F69-CC24-4DB5-9047-62977AE24EF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375721" y="2006084"/>
            <a:ext cx="5372583" cy="16162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GS21 </a:t>
            </a:r>
            <a:r>
              <a:rPr kumimoji="0" lang="fr-FR" sz="4300" b="0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Cyber-enquête en entreprise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srgbClr val="00194C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" name="Bande diagonale 10">
            <a:extLst>
              <a:ext uri="{FF2B5EF4-FFF2-40B4-BE49-F238E27FC236}">
                <a16:creationId xmlns:a16="http://schemas.microsoft.com/office/drawing/2014/main" id="{9093010D-FCBC-42BE-93D1-813B0C568B8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576" y="-613"/>
            <a:ext cx="8953354" cy="4476673"/>
          </a:xfrm>
          <a:prstGeom prst="diagStripe">
            <a:avLst>
              <a:gd name="adj" fmla="val 656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1DBED-51DF-4EB8-B7BF-2CC195DB6FA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Mise en place d’un système de surveillance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5824C33-DE90-4ED1-AD9B-C373D3D4CE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82529" y="805030"/>
            <a:ext cx="4423410" cy="5204911"/>
            <a:chOff x="1682529" y="805030"/>
            <a:chExt cx="4423410" cy="520491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184F3DD-FF23-41E3-A378-F06991A8C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050" b="96633" l="3794" r="89985">
                          <a14:foregroundMark x1="33839" y1="14641" x2="9256" y2="20351"/>
                          <a14:foregroundMark x1="17299" y1="25622" x2="14871" y2="49341"/>
                          <a14:foregroundMark x1="14871" y1="49341" x2="15175" y2="50952"/>
                          <a14:foregroundMark x1="7739" y1="28843" x2="11077" y2="59736"/>
                          <a14:foregroundMark x1="43247" y1="89458" x2="50683" y2="93558"/>
                          <a14:foregroundMark x1="44310" y1="96340" x2="50683" y2="96633"/>
                          <a14:foregroundMark x1="86191" y1="64861" x2="86950" y2="73646"/>
                          <a14:foregroundMark x1="59181" y1="9517" x2="50228" y2="6003"/>
                          <a14:foregroundMark x1="50228" y1="6003" x2="41426" y2="10102"/>
                          <a14:foregroundMark x1="41426" y1="10102" x2="40819" y2="11127"/>
                          <a14:foregroundMark x1="48710" y1="2050" x2="48710" y2="2050"/>
                          <a14:foregroundMark x1="3794" y1="34553" x2="3945" y2="35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r="8029"/>
            <a:stretch/>
          </p:blipFill>
          <p:spPr>
            <a:xfrm>
              <a:off x="1682529" y="805030"/>
              <a:ext cx="4423410" cy="5204911"/>
            </a:xfrm>
            <a:prstGeom prst="rect">
              <a:avLst/>
            </a:prstGeom>
          </p:spPr>
        </p:pic>
        <p:sp>
          <p:nvSpPr>
            <p:cNvPr id="6" name="Hexagon 9">
              <a:extLst>
                <a:ext uri="{FF2B5EF4-FFF2-40B4-BE49-F238E27FC236}">
                  <a16:creationId xmlns:a16="http://schemas.microsoft.com/office/drawing/2014/main" id="{99C5BB79-088F-4C87-85B3-8F7125C27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2679702" y="2388914"/>
              <a:ext cx="2412998" cy="208017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E938EFE-F192-44B1-A9C4-0C8298C5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518" y="3052754"/>
              <a:ext cx="1909599" cy="690190"/>
            </a:xfrm>
            <a:prstGeom prst="rect">
              <a:avLst/>
            </a:prstGeom>
          </p:spPr>
        </p:pic>
      </p:grp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E4B3DEE5-8FB3-4D54-BD0F-C3EAD6A767B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163739" y="-1142451"/>
            <a:ext cx="2308061" cy="461612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Bande diagonale 11">
            <a:extLst>
              <a:ext uri="{FF2B5EF4-FFF2-40B4-BE49-F238E27FC236}">
                <a16:creationId xmlns:a16="http://schemas.microsoft.com/office/drawing/2014/main" id="{6794F350-4FCE-4B70-8458-C3392ED7B0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1" y="0"/>
            <a:ext cx="5746677" cy="2873335"/>
          </a:xfrm>
          <a:prstGeom prst="diagStripe">
            <a:avLst>
              <a:gd name="adj" fmla="val 922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rectangle 12">
            <a:extLst>
              <a:ext uri="{FF2B5EF4-FFF2-40B4-BE49-F238E27FC236}">
                <a16:creationId xmlns:a16="http://schemas.microsoft.com/office/drawing/2014/main" id="{7ABFD1C9-296C-401B-A28F-CE9C6593031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 flipH="1" flipV="1">
            <a:off x="9460812" y="4131228"/>
            <a:ext cx="1809111" cy="361822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8E6EFABD-5E6A-4E7B-9237-71B30EEA643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97760" y="6496200"/>
            <a:ext cx="3395880" cy="361440"/>
          </a:xfrm>
          <a:prstGeom prst="rect">
            <a:avLst/>
          </a:prstGeom>
          <a:solidFill>
            <a:srgbClr val="FFFFFF"/>
          </a:solid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200" b="1" spc="299" dirty="0">
                <a:solidFill>
                  <a:srgbClr val="000000"/>
                </a:solidFill>
                <a:latin typeface="Titillium"/>
                <a:ea typeface="Titillium"/>
              </a:rPr>
              <a:t>A. NICOLAS, A. PINON</a:t>
            </a:r>
            <a:r>
              <a:rPr lang="fr-FR" sz="1200" b="1" strike="noStrike" spc="299" dirty="0">
                <a:solidFill>
                  <a:srgbClr val="000000"/>
                </a:solidFill>
                <a:latin typeface="Titillium"/>
                <a:ea typeface="Titillium"/>
              </a:rPr>
              <a:t> - A20</a:t>
            </a:r>
            <a:endParaRPr lang="fr-FR" sz="1200" b="0" strike="noStrike" spc="-1" dirty="0">
              <a:latin typeface="Arial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32B25E8-384A-49B3-AC3F-326897790427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V="1">
            <a:off x="3258959" y="5048529"/>
            <a:ext cx="3618222" cy="18091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A2E7F77-DE7A-467E-B61F-D9E3A181CEA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7669679" y="-25720"/>
            <a:ext cx="2517629" cy="12910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20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DD39AFC-A0FD-48DC-8D8D-C988EBAB3F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1"/>
          <a:stretch/>
        </p:blipFill>
        <p:spPr>
          <a:xfrm>
            <a:off x="1550478" y="1294678"/>
            <a:ext cx="8358492" cy="5160451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10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33080" cy="740495"/>
            <a:chOff x="646920" y="1132586"/>
            <a:chExt cx="583308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5448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B0615C-22CC-4E87-8F73-545A0BF70E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</a:t>
            </a:r>
            <a:r>
              <a:rPr lang="fr-FR" sz="1600" dirty="0"/>
              <a:t> flux de journalisation: </a:t>
            </a:r>
            <a:r>
              <a:rPr lang="fr-FR" sz="1600" dirty="0">
                <a:solidFill>
                  <a:srgbClr val="FF0000"/>
                </a:solidFill>
              </a:rPr>
              <a:t>Syslog</a:t>
            </a: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B2FFCB20-86D2-4D37-A55E-8E29688E87D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86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1887BE0F-66A0-4906-B412-EF7FEA98EA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/>
          <a:stretch/>
        </p:blipFill>
        <p:spPr>
          <a:xfrm>
            <a:off x="1550479" y="1294678"/>
            <a:ext cx="8358492" cy="5159558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11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33080" cy="740495"/>
            <a:chOff x="646920" y="1132586"/>
            <a:chExt cx="583308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5448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B0615C-22CC-4E87-8F73-545A0BF70E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6247" y="2064452"/>
            <a:ext cx="4223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</a:t>
            </a:r>
            <a:r>
              <a:rPr lang="fr-FR" sz="1600" dirty="0"/>
              <a:t> flux de journalisation: </a:t>
            </a:r>
            <a:r>
              <a:rPr lang="fr-FR" sz="1600" dirty="0">
                <a:solidFill>
                  <a:srgbClr val="00FF00"/>
                </a:solidFill>
              </a:rPr>
              <a:t>Universal Forwarder</a:t>
            </a: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B2FFCB20-86D2-4D37-A55E-8E29688E87D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24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12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4480" y="1092828"/>
            <a:ext cx="5834379" cy="740495"/>
            <a:chOff x="648000" y="1132586"/>
            <a:chExt cx="5834379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56859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56859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Architecture simplifiée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C6EB3B-409A-4C2E-986F-CA8E108333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92" y="1706882"/>
            <a:ext cx="8541472" cy="432147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8EB3C0-B531-410D-8C1C-7D081D6B54A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3" b="25751"/>
          <a:stretch/>
        </p:blipFill>
        <p:spPr>
          <a:xfrm>
            <a:off x="616692" y="4458968"/>
            <a:ext cx="1702269" cy="7094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91EFBD-4DB0-4304-8C88-E5458B752C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7" y="2975862"/>
            <a:ext cx="1566099" cy="3533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7689247-45BA-4A4C-BD36-D88442A469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9" y="5164990"/>
            <a:ext cx="1086677" cy="9121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72176D6-C2E9-471F-9C00-0C6CDCD4040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 t="9259" r="18924" b="13266"/>
          <a:stretch/>
        </p:blipFill>
        <p:spPr>
          <a:xfrm>
            <a:off x="983869" y="3526675"/>
            <a:ext cx="825619" cy="778802"/>
          </a:xfrm>
          <a:prstGeom prst="rect">
            <a:avLst/>
          </a:prstGeom>
        </p:spPr>
      </p:pic>
      <p:pic>
        <p:nvPicPr>
          <p:cNvPr id="16" name="Image 15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2986496-61EC-4653-A2AE-0205957EEFB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7" y="2081486"/>
            <a:ext cx="1256825" cy="8335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220B6E0-D81E-4B0B-80BF-214BFC85034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52" y="5683547"/>
            <a:ext cx="596254" cy="7495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9C0C2D9-E1C3-4316-99CB-7CF4F46EF982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40" y="5765172"/>
            <a:ext cx="587304" cy="5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1"/>
          <p:cNvPicPr/>
          <p:nvPr>
            <p:custDataLst>
              <p:tags r:id="rId1"/>
            </p:custDataLst>
          </p:nvPr>
        </p:nvPicPr>
        <p:blipFill>
          <a:blip r:embed="rId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>
            <p:custDataLst>
              <p:tags r:id="rId2"/>
            </p:custDataLst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30653">
              <a:alpha val="72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>
            <p:custDataLst>
              <p:tags r:id="rId3"/>
            </p:custDataLst>
          </p:nvPr>
        </p:nvSpPr>
        <p:spPr>
          <a:xfrm>
            <a:off x="2281680" y="385524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>
            <p:custDataLst>
              <p:tags r:id="rId4"/>
            </p:custDataLst>
          </p:nvPr>
        </p:nvSpPr>
        <p:spPr>
          <a:xfrm>
            <a:off x="1943280" y="2592000"/>
            <a:ext cx="8610120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Titillium Web Light"/>
                <a:ea typeface="Titillium Light"/>
              </a:rPr>
              <a:t>MISE EN OEUVRE</a:t>
            </a:r>
            <a:endParaRPr lang="fr-FR" sz="4400" b="0" strike="noStrike" spc="-1" dirty="0">
              <a:solidFill>
                <a:srgbClr val="FFFFFF"/>
              </a:solidFill>
              <a:latin typeface="Titillium Web Light"/>
              <a:ea typeface="Titillium Light"/>
            </a:endParaRPr>
          </a:p>
        </p:txBody>
      </p:sp>
      <p:sp>
        <p:nvSpPr>
          <p:cNvPr id="239" name="CustomShape 4"/>
          <p:cNvSpPr/>
          <p:nvPr>
            <p:custDataLst>
              <p:tags r:id="rId5"/>
            </p:custDataLst>
          </p:nvPr>
        </p:nvSpPr>
        <p:spPr>
          <a:xfrm>
            <a:off x="2433960" y="339828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599" baseline="30000" dirty="0">
                <a:solidFill>
                  <a:srgbClr val="FFFFFF"/>
                </a:solidFill>
                <a:latin typeface="Titillium Web SemiBold"/>
              </a:rPr>
              <a:t>PARTIE II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3">
            <a:extLst>
              <a:ext uri="{FF2B5EF4-FFF2-40B4-BE49-F238E27FC236}">
                <a16:creationId xmlns:a16="http://schemas.microsoft.com/office/drawing/2014/main" id="{E471505E-7344-48C7-B47D-A4F8339F627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9240" y="4813418"/>
            <a:ext cx="7585738" cy="954106"/>
          </a:xfrm>
          <a:prstGeom prst="roundRect">
            <a:avLst>
              <a:gd name="adj" fmla="val 16667"/>
            </a:avLst>
          </a:prstGeom>
          <a:solidFill>
            <a:srgbClr val="F9F9F9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3">
            <a:extLst>
              <a:ext uri="{FF2B5EF4-FFF2-40B4-BE49-F238E27FC236}">
                <a16:creationId xmlns:a16="http://schemas.microsoft.com/office/drawing/2014/main" id="{4706E98A-586A-45E1-9DB0-76550B8589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69239" y="3639895"/>
            <a:ext cx="10012681" cy="978928"/>
          </a:xfrm>
          <a:prstGeom prst="roundRect">
            <a:avLst>
              <a:gd name="adj" fmla="val 16667"/>
            </a:avLst>
          </a:prstGeom>
          <a:solidFill>
            <a:srgbClr val="F9F9F9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>
            <a:extLst>
              <a:ext uri="{FF2B5EF4-FFF2-40B4-BE49-F238E27FC236}">
                <a16:creationId xmlns:a16="http://schemas.microsoft.com/office/drawing/2014/main" id="{50A2FC3D-30A8-4F5E-8A10-D4F149CA01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46160" y="2514857"/>
            <a:ext cx="8578229" cy="954106"/>
          </a:xfrm>
          <a:prstGeom prst="roundRect">
            <a:avLst>
              <a:gd name="adj" fmla="val 16667"/>
            </a:avLst>
          </a:prstGeom>
          <a:solidFill>
            <a:srgbClr val="F9F9F9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3">
            <a:extLst>
              <a:ext uri="{FF2B5EF4-FFF2-40B4-BE49-F238E27FC236}">
                <a16:creationId xmlns:a16="http://schemas.microsoft.com/office/drawing/2014/main" id="{FD283899-B3E4-4A26-A148-3FC9A8DB43E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69240" y="2516014"/>
            <a:ext cx="2941321" cy="954106"/>
          </a:xfrm>
          <a:prstGeom prst="roundRect">
            <a:avLst>
              <a:gd name="adj" fmla="val 16667"/>
            </a:avLst>
          </a:prstGeom>
          <a:solidFill>
            <a:srgbClr val="F9F9F9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E61F5E5-3B4A-4B31-A6E1-9E3F811C470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0201" y="2516014"/>
            <a:ext cx="3144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  <a:latin typeface="Consolas" panose="020B0609020204030204" pitchFamily="49" charset="0"/>
              </a:rPr>
              <a:t># SOURCE</a:t>
            </a:r>
            <a:br>
              <a:rPr lang="fr-FR" sz="1400" dirty="0">
                <a:latin typeface="Consolas" panose="020B0609020204030204" pitchFamily="49" charset="0"/>
              </a:rPr>
            </a:br>
            <a:r>
              <a:rPr lang="fr-FR" sz="1400" dirty="0">
                <a:latin typeface="Consolas" panose="020B0609020204030204" pitchFamily="49" charset="0"/>
              </a:rPr>
              <a:t>source </a:t>
            </a:r>
            <a:r>
              <a:rPr lang="fr-FR" sz="1400" dirty="0" err="1">
                <a:latin typeface="Consolas" panose="020B0609020204030204" pitchFamily="49" charset="0"/>
              </a:rPr>
              <a:t>s_syslog</a:t>
            </a:r>
            <a:r>
              <a:rPr lang="fr-FR" sz="1400" dirty="0">
                <a:latin typeface="Consolas" panose="020B0609020204030204" pitchFamily="49" charset="0"/>
              </a:rPr>
              <a:t> { </a:t>
            </a:r>
          </a:p>
          <a:p>
            <a:r>
              <a:rPr lang="fr-FR" sz="1400" dirty="0">
                <a:latin typeface="Consolas" panose="020B0609020204030204" pitchFamily="49" charset="0"/>
              </a:rPr>
              <a:t>  default-network-drivers();</a:t>
            </a:r>
          </a:p>
          <a:p>
            <a:r>
              <a:rPr lang="fr-FR" sz="14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29" name="TextShape 31"/>
          <p:cNvSpPr txBox="1"/>
          <p:nvPr>
            <p:custDataLst>
              <p:tags r:id="rId6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14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Serveur Syslog-NG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2E9AA6-BF2E-4871-AB04-842D78167AF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880" y="4242254"/>
            <a:ext cx="3561978" cy="2320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8AAF9751-81FA-45A5-8016-E2F80E035A76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4586917" y="1193753"/>
            <a:ext cx="6400800" cy="589398"/>
            <a:chOff x="611265" y="2035991"/>
            <a:chExt cx="6400800" cy="589398"/>
          </a:xfrm>
        </p:grpSpPr>
        <p:sp>
          <p:nvSpPr>
            <p:cNvPr id="14" name="CustomShape 3">
              <a:extLst>
                <a:ext uri="{FF2B5EF4-FFF2-40B4-BE49-F238E27FC236}">
                  <a16:creationId xmlns:a16="http://schemas.microsoft.com/office/drawing/2014/main" id="{29967EC0-237D-4A9F-94D0-346CCB5FE9EF}"/>
                </a:ext>
              </a:extLst>
            </p:cNvPr>
            <p:cNvSpPr/>
            <p:nvPr/>
          </p:nvSpPr>
          <p:spPr>
            <a:xfrm>
              <a:off x="611265" y="2035991"/>
              <a:ext cx="6400800" cy="589398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5">
              <a:extLst>
                <a:ext uri="{FF2B5EF4-FFF2-40B4-BE49-F238E27FC236}">
                  <a16:creationId xmlns:a16="http://schemas.microsoft.com/office/drawing/2014/main" id="{9F8CFE43-A170-4831-B8B7-3922E0FC160B}"/>
                </a:ext>
              </a:extLst>
            </p:cNvPr>
            <p:cNvSpPr/>
            <p:nvPr/>
          </p:nvSpPr>
          <p:spPr>
            <a:xfrm>
              <a:off x="1352640" y="2158033"/>
              <a:ext cx="5637440" cy="3371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600" b="1" strike="noStrike" spc="-1" dirty="0">
                  <a:solidFill>
                    <a:srgbClr val="595959"/>
                  </a:solidFill>
                  <a:latin typeface="Titillium Web"/>
                </a:rPr>
                <a:t>2 instances de centralisation des logs</a:t>
              </a:r>
              <a:r>
                <a:rPr lang="fr-FR" sz="1600" b="0" strike="noStrike" spc="-1" dirty="0">
                  <a:solidFill>
                    <a:srgbClr val="595959"/>
                  </a:solidFill>
                  <a:latin typeface="Titillium Web"/>
                </a:rPr>
                <a:t>: Serveur Syslog-NG et </a:t>
              </a:r>
              <a:r>
                <a:rPr lang="fr-FR" sz="1600" b="0" strike="noStrike" spc="-1" dirty="0" err="1">
                  <a:solidFill>
                    <a:srgbClr val="595959"/>
                  </a:solidFill>
                  <a:latin typeface="Titillium Web"/>
                </a:rPr>
                <a:t>SIEM</a:t>
              </a:r>
              <a:r>
                <a:rPr lang="fr-FR" sz="1600" b="0" strike="noStrike" spc="-1" dirty="0">
                  <a:solidFill>
                    <a:srgbClr val="595959"/>
                  </a:solidFill>
                  <a:latin typeface="Titillium Web"/>
                </a:rPr>
                <a:t> </a:t>
              </a:r>
              <a:endParaRPr lang="fr-FR" sz="1600" b="0" strike="noStrike" spc="-1" dirty="0">
                <a:latin typeface="Arial"/>
              </a:endParaRPr>
            </a:p>
          </p:txBody>
        </p:sp>
        <p:pic>
          <p:nvPicPr>
            <p:cNvPr id="8" name="Image 7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3E511085-1D0F-4494-8E95-5CFC5DA4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40" y="2070821"/>
              <a:ext cx="531737" cy="531737"/>
            </a:xfrm>
            <a:prstGeom prst="rect">
              <a:avLst/>
            </a:prstGeom>
          </p:spPr>
        </p:pic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6ACC460-4122-4A31-A7EF-A9E0A70765C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30200" y="3634236"/>
            <a:ext cx="10945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  <a:latin typeface="Consolas" panose="020B0609020204030204" pitchFamily="49" charset="0"/>
              </a:rPr>
              <a:t># FILTRE</a:t>
            </a:r>
            <a:br>
              <a:rPr lang="fr-FR" sz="1400" dirty="0">
                <a:latin typeface="Consolas" panose="020B0609020204030204" pitchFamily="49" charset="0"/>
              </a:rPr>
            </a:br>
            <a:r>
              <a:rPr lang="fr-FR" sz="1400" dirty="0" err="1">
                <a:latin typeface="Consolas" panose="020B0609020204030204" pitchFamily="49" charset="0"/>
              </a:rPr>
              <a:t>filter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f_SW_cisco</a:t>
            </a:r>
            <a:r>
              <a:rPr lang="fr-FR" sz="1400" dirty="0">
                <a:latin typeface="Consolas" panose="020B0609020204030204" pitchFamily="49" charset="0"/>
              </a:rPr>
              <a:t> { match(“%CATALYST” value(“PROGRAM”)) or match(“%CATALYST” value(“MESSAGE”)); };</a:t>
            </a:r>
            <a:br>
              <a:rPr lang="fr-FR" sz="1400" dirty="0">
                <a:latin typeface="Consolas" panose="020B0609020204030204" pitchFamily="49" charset="0"/>
              </a:rPr>
            </a:br>
            <a:r>
              <a:rPr lang="fr-FR" sz="1400" dirty="0">
                <a:latin typeface="Consolas" panose="020B0609020204030204" pitchFamily="49" charset="0"/>
              </a:rPr>
              <a:t>…</a:t>
            </a:r>
            <a:br>
              <a:rPr lang="fr-FR" sz="1400" dirty="0">
                <a:latin typeface="Consolas" panose="020B0609020204030204" pitchFamily="49" charset="0"/>
              </a:rPr>
            </a:br>
            <a:r>
              <a:rPr lang="fr-FR" sz="1400" dirty="0" err="1">
                <a:latin typeface="Consolas" panose="020B0609020204030204" pitchFamily="49" charset="0"/>
              </a:rPr>
              <a:t>filter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f_all</a:t>
            </a:r>
            <a:r>
              <a:rPr lang="fr-FR" sz="1400" dirty="0">
                <a:latin typeface="Consolas" panose="020B0609020204030204" pitchFamily="49" charset="0"/>
              </a:rPr>
              <a:t> { not (</a:t>
            </a:r>
            <a:r>
              <a:rPr lang="fr-FR" sz="1400" dirty="0" err="1">
                <a:latin typeface="Consolas" panose="020B0609020204030204" pitchFamily="49" charset="0"/>
              </a:rPr>
              <a:t>filter</a:t>
            </a:r>
            <a:r>
              <a:rPr lang="fr-FR" sz="1400" dirty="0">
                <a:latin typeface="Consolas" panose="020B0609020204030204" pitchFamily="49" charset="0"/>
              </a:rPr>
              <a:t>(</a:t>
            </a:r>
            <a:r>
              <a:rPr lang="fr-FR" sz="1400" dirty="0" err="1">
                <a:latin typeface="Consolas" panose="020B0609020204030204" pitchFamily="49" charset="0"/>
              </a:rPr>
              <a:t>f_SW_cisco</a:t>
            </a:r>
            <a:r>
              <a:rPr lang="fr-FR" sz="1400" dirty="0">
                <a:latin typeface="Consolas" panose="020B0609020204030204" pitchFamily="49" charset="0"/>
              </a:rPr>
              <a:t>) or </a:t>
            </a:r>
            <a:r>
              <a:rPr lang="fr-FR" sz="1400" dirty="0" err="1">
                <a:latin typeface="Consolas" panose="020B0609020204030204" pitchFamily="49" charset="0"/>
              </a:rPr>
              <a:t>filter</a:t>
            </a:r>
            <a:r>
              <a:rPr lang="fr-FR" sz="1400" dirty="0">
                <a:latin typeface="Consolas" panose="020B0609020204030204" pitchFamily="49" charset="0"/>
              </a:rPr>
              <a:t>(</a:t>
            </a:r>
            <a:r>
              <a:rPr lang="fr-FR" sz="1400" dirty="0" err="1">
                <a:latin typeface="Consolas" panose="020B0609020204030204" pitchFamily="49" charset="0"/>
              </a:rPr>
              <a:t>f_FW_VYoS</a:t>
            </a:r>
            <a:r>
              <a:rPr lang="fr-FR" sz="1400" dirty="0">
                <a:latin typeface="Consolas" panose="020B0609020204030204" pitchFamily="49" charset="0"/>
              </a:rPr>
              <a:t>) ); };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F429797-0AC1-42C0-B0AE-D698EB5C97E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49449" y="2060991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 grands concepts de configuration</a:t>
            </a:r>
          </a:p>
        </p:txBody>
      </p:sp>
      <p:sp>
        <p:nvSpPr>
          <p:cNvPr id="44" name="CustomShape 7">
            <a:extLst>
              <a:ext uri="{FF2B5EF4-FFF2-40B4-BE49-F238E27FC236}">
                <a16:creationId xmlns:a16="http://schemas.microsoft.com/office/drawing/2014/main" id="{9252B8AF-60D4-4BBD-8154-8E571617BB0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4840" y="2178632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67DA4BF-CA0D-4589-87D9-C44D0963F10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474720" y="2516014"/>
            <a:ext cx="8578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  <a:latin typeface="Consolas" panose="020B0609020204030204" pitchFamily="49" charset="0"/>
              </a:rPr>
              <a:t># DESTINATION</a:t>
            </a:r>
            <a:br>
              <a:rPr lang="fr-FR" sz="1400" dirty="0">
                <a:latin typeface="Consolas" panose="020B0609020204030204" pitchFamily="49" charset="0"/>
              </a:rPr>
            </a:br>
            <a:r>
              <a:rPr lang="fr-FR" sz="1400" dirty="0">
                <a:latin typeface="Consolas" panose="020B0609020204030204" pitchFamily="49" charset="0"/>
              </a:rPr>
              <a:t>destination </a:t>
            </a:r>
            <a:r>
              <a:rPr lang="fr-FR" sz="1400" dirty="0" err="1">
                <a:latin typeface="Consolas" panose="020B0609020204030204" pitchFamily="49" charset="0"/>
              </a:rPr>
              <a:t>d_SW_cisco</a:t>
            </a:r>
            <a:r>
              <a:rPr lang="fr-FR" sz="1400" dirty="0">
                <a:latin typeface="Consolas" panose="020B0609020204030204" pitchFamily="49" charset="0"/>
              </a:rPr>
              <a:t> { file(“/var/log/</a:t>
            </a:r>
            <a:r>
              <a:rPr lang="fr-FR" sz="1400" dirty="0" err="1">
                <a:latin typeface="Consolas" panose="020B0609020204030204" pitchFamily="49" charset="0"/>
              </a:rPr>
              <a:t>syslog</a:t>
            </a:r>
            <a:r>
              <a:rPr lang="fr-FR" sz="1400" dirty="0">
                <a:latin typeface="Consolas" panose="020B0609020204030204" pitchFamily="49" charset="0"/>
              </a:rPr>
              <a:t>/</a:t>
            </a:r>
            <a:r>
              <a:rPr lang="fr-FR" sz="1400" dirty="0" err="1">
                <a:latin typeface="Consolas" panose="020B0609020204030204" pitchFamily="49" charset="0"/>
              </a:rPr>
              <a:t>SW</a:t>
            </a:r>
            <a:r>
              <a:rPr lang="fr-FR" sz="1400" dirty="0">
                <a:latin typeface="Consolas" panose="020B0609020204030204" pitchFamily="49" charset="0"/>
              </a:rPr>
              <a:t>/$HOST/$DAY-</a:t>
            </a:r>
            <a:r>
              <a:rPr lang="fr-FR" sz="1400" dirty="0" err="1">
                <a:latin typeface="Consolas" panose="020B0609020204030204" pitchFamily="49" charset="0"/>
              </a:rPr>
              <a:t>cisco</a:t>
            </a:r>
            <a:r>
              <a:rPr lang="fr-FR" sz="1400" dirty="0">
                <a:latin typeface="Consolas" panose="020B0609020204030204" pitchFamily="49" charset="0"/>
              </a:rPr>
              <a:t>-</a:t>
            </a:r>
            <a:r>
              <a:rPr lang="fr-FR" sz="1400" dirty="0" err="1">
                <a:latin typeface="Consolas" panose="020B0609020204030204" pitchFamily="49" charset="0"/>
              </a:rPr>
              <a:t>catalyst.log</a:t>
            </a:r>
            <a:r>
              <a:rPr lang="fr-FR" sz="1400" dirty="0">
                <a:latin typeface="Consolas" panose="020B0609020204030204" pitchFamily="49" charset="0"/>
              </a:rPr>
              <a:t>”); };</a:t>
            </a:r>
            <a:br>
              <a:rPr lang="fr-FR" sz="1400" dirty="0">
                <a:latin typeface="Consolas" panose="020B0609020204030204" pitchFamily="49" charset="0"/>
              </a:rPr>
            </a:br>
            <a:r>
              <a:rPr lang="fr-FR" sz="1400" dirty="0">
                <a:latin typeface="Consolas" panose="020B0609020204030204" pitchFamily="49" charset="0"/>
              </a:rPr>
              <a:t>…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destination </a:t>
            </a:r>
            <a:r>
              <a:rPr lang="en-US" sz="1400" dirty="0" err="1">
                <a:latin typeface="Consolas" panose="020B0609020204030204" pitchFamily="49" charset="0"/>
              </a:rPr>
              <a:t>d_all</a:t>
            </a:r>
            <a:r>
              <a:rPr lang="en-US" sz="1400" dirty="0">
                <a:latin typeface="Consolas" panose="020B0609020204030204" pitchFamily="49" charset="0"/>
              </a:rPr>
              <a:t> { file</a:t>
            </a:r>
            <a:r>
              <a:rPr lang="fr-FR" sz="1400" dirty="0">
                <a:latin typeface="Consolas" panose="020B0609020204030204" pitchFamily="49" charset="0"/>
              </a:rPr>
              <a:t> (“/var/log/</a:t>
            </a:r>
            <a:r>
              <a:rPr lang="fr-FR" sz="1400" dirty="0" err="1">
                <a:latin typeface="Consolas" panose="020B0609020204030204" pitchFamily="49" charset="0"/>
              </a:rPr>
              <a:t>syslog</a:t>
            </a:r>
            <a:r>
              <a:rPr lang="fr-FR" sz="1400" dirty="0">
                <a:latin typeface="Consolas" panose="020B0609020204030204" pitchFamily="49" charset="0"/>
              </a:rPr>
              <a:t>/</a:t>
            </a:r>
            <a:r>
              <a:rPr lang="en-US" sz="1400" dirty="0">
                <a:latin typeface="Consolas" panose="020B0609020204030204" pitchFamily="49" charset="0"/>
              </a:rPr>
              <a:t>ALL/$HOST/$DAY-</a:t>
            </a:r>
            <a:r>
              <a:rPr lang="en-US" sz="1400" dirty="0" err="1">
                <a:latin typeface="Consolas" panose="020B0609020204030204" pitchFamily="49" charset="0"/>
              </a:rPr>
              <a:t>catch_all.log</a:t>
            </a:r>
            <a:r>
              <a:rPr lang="en-US" sz="1400" dirty="0">
                <a:latin typeface="Consolas" panose="020B0609020204030204" pitchFamily="49" charset="0"/>
              </a:rPr>
              <a:t>”); };</a:t>
            </a:r>
            <a:endParaRPr lang="fr-FR" sz="1400" dirty="0">
              <a:latin typeface="Consolas" panose="020B0609020204030204" pitchFamily="49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FCD86D2-ADBB-4E95-9E8F-05CE0305C5F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30200" y="4813418"/>
            <a:ext cx="7742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</a:rPr>
              <a:t># INSTRUCTION D’ENVOIE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log { source(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s_network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);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filter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f_SW_cisco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); destination(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d_SW_cisco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); };</a:t>
            </a:r>
            <a:b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log { source(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s_network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);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filter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f_all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); destination(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d_all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); };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A325838-1B1F-42EC-A1A6-C50F99CC3F6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 rot="16200000">
            <a:off x="11020420" y="5338855"/>
            <a:ext cx="15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50000"/>
                  </a:schemeClr>
                </a:solidFill>
              </a:rPr>
              <a:t>© Splunk Education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3410542-AD3D-4044-BC01-42040FB2F0A3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749449" y="6060317"/>
            <a:ext cx="6260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Vers Splunk : Universal Forwarder (</a:t>
            </a:r>
            <a:r>
              <a:rPr lang="fr-FR" sz="1600" dirty="0" err="1"/>
              <a:t>UF</a:t>
            </a:r>
            <a:r>
              <a:rPr lang="fr-FR" sz="1600" dirty="0"/>
              <a:t>), </a:t>
            </a:r>
            <a:r>
              <a:rPr lang="fr-FR" sz="1600" i="1" dirty="0" err="1"/>
              <a:t>inputs.conf</a:t>
            </a:r>
            <a:r>
              <a:rPr lang="fr-FR" sz="1600" i="1" dirty="0"/>
              <a:t> </a:t>
            </a:r>
            <a:r>
              <a:rPr lang="fr-FR" sz="1600" dirty="0"/>
              <a:t>&amp; </a:t>
            </a:r>
            <a:r>
              <a:rPr lang="fr-FR" sz="1600" i="1" dirty="0" err="1"/>
              <a:t>outputs.conf</a:t>
            </a:r>
            <a:endParaRPr lang="fr-FR" sz="1600" i="1" dirty="0"/>
          </a:p>
        </p:txBody>
      </p:sp>
      <p:sp>
        <p:nvSpPr>
          <p:cNvPr id="51" name="CustomShape 7">
            <a:extLst>
              <a:ext uri="{FF2B5EF4-FFF2-40B4-BE49-F238E27FC236}">
                <a16:creationId xmlns:a16="http://schemas.microsoft.com/office/drawing/2014/main" id="{1C1B190E-EE1F-4B26-A078-8856381F972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4840" y="6177958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6250278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2FDD5ED-04D1-4A5E-BE33-0AD82DB9BD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" b="7897"/>
          <a:stretch/>
        </p:blipFill>
        <p:spPr>
          <a:xfrm>
            <a:off x="1044721" y="1924198"/>
            <a:ext cx="10011208" cy="4710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15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 err="1">
                  <a:solidFill>
                    <a:srgbClr val="000000"/>
                  </a:solidFill>
                  <a:latin typeface="Titillium Light"/>
                  <a:ea typeface="Titillium Light"/>
                </a:rPr>
                <a:t>SIEM</a:t>
              </a: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 Splunk®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D12CEF2-BE40-48D1-A3ED-E952D2FD8D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417402" y="1021080"/>
            <a:ext cx="4542034" cy="683686"/>
            <a:chOff x="3417402" y="958734"/>
            <a:chExt cx="4542034" cy="68368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CC638DA-E9B0-4339-8008-70DB7747490D}"/>
                </a:ext>
              </a:extLst>
            </p:cNvPr>
            <p:cNvSpPr txBox="1"/>
            <p:nvPr/>
          </p:nvSpPr>
          <p:spPr>
            <a:xfrm>
              <a:off x="3645701" y="1303866"/>
              <a:ext cx="4313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Configuration d’une réception sur le port 9997</a:t>
              </a:r>
            </a:p>
          </p:txBody>
        </p:sp>
        <p:sp>
          <p:nvSpPr>
            <p:cNvPr id="16" name="CustomShape 7">
              <a:extLst>
                <a:ext uri="{FF2B5EF4-FFF2-40B4-BE49-F238E27FC236}">
                  <a16:creationId xmlns:a16="http://schemas.microsoft.com/office/drawing/2014/main" id="{DF94C17B-C881-4CD0-81F8-784C28D135B2}"/>
                </a:ext>
              </a:extLst>
            </p:cNvPr>
            <p:cNvSpPr/>
            <p:nvPr/>
          </p:nvSpPr>
          <p:spPr>
            <a:xfrm>
              <a:off x="3417402" y="1422119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0729893-082F-4C0F-8DA5-AC4602F3B811}"/>
                </a:ext>
              </a:extLst>
            </p:cNvPr>
            <p:cNvSpPr txBox="1"/>
            <p:nvPr/>
          </p:nvSpPr>
          <p:spPr>
            <a:xfrm>
              <a:off x="3645701" y="958734"/>
              <a:ext cx="4313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Installation sous Windows</a:t>
              </a:r>
            </a:p>
          </p:txBody>
        </p:sp>
        <p:sp>
          <p:nvSpPr>
            <p:cNvPr id="18" name="CustomShape 7">
              <a:extLst>
                <a:ext uri="{FF2B5EF4-FFF2-40B4-BE49-F238E27FC236}">
                  <a16:creationId xmlns:a16="http://schemas.microsoft.com/office/drawing/2014/main" id="{8955C074-B532-49E6-88AE-5D85CC59E7C4}"/>
                </a:ext>
              </a:extLst>
            </p:cNvPr>
            <p:cNvSpPr/>
            <p:nvPr/>
          </p:nvSpPr>
          <p:spPr>
            <a:xfrm>
              <a:off x="3417402" y="1076987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2082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16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Journalisation</a:t>
              </a:r>
              <a:r>
                <a:rPr lang="fr-FR" sz="2800" spc="-1" dirty="0">
                  <a:solidFill>
                    <a:srgbClr val="000000"/>
                  </a:solidFill>
                  <a:latin typeface="Arial"/>
                  <a:ea typeface="Titillium Light"/>
                </a:rPr>
                <a:t> Linux</a:t>
              </a:r>
              <a:endParaRPr lang="fr-FR" sz="2800" b="0" strike="noStrike" spc="-1" dirty="0">
                <a:solidFill>
                  <a:srgbClr val="000000"/>
                </a:solidFill>
                <a:latin typeface="Titillium Light"/>
                <a:ea typeface="Titillium Light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4E3D11-76B6-438A-A15B-298337DD6DD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68756" y="2048639"/>
            <a:ext cx="679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Durcissement de la configuration </a:t>
            </a:r>
            <a:r>
              <a:rPr lang="fr-FR" sz="1600" i="1" dirty="0"/>
              <a:t>Apache</a:t>
            </a:r>
            <a:r>
              <a:rPr lang="fr-FR" sz="1600" dirty="0"/>
              <a:t>, journalisation des accès, etc.</a:t>
            </a: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10DAD653-29A8-4E79-B432-29CAC8555E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40457" y="2166892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D22BCD-B454-4FE6-BC58-26FA5123C36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68756" y="2593281"/>
            <a:ext cx="679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Installation et configuration de </a:t>
            </a:r>
            <a:r>
              <a:rPr lang="fr-FR" sz="1600" i="1" dirty="0" err="1"/>
              <a:t>Auditd</a:t>
            </a:r>
            <a:endParaRPr lang="fr-FR" sz="1600" i="1" dirty="0"/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61CF65F-FA1E-475E-9E3A-2A6716086F3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40457" y="2711534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EF507D2-89EA-485D-BC0E-9F92930E62C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03978" y="2886792"/>
            <a:ext cx="7056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 technique - Recommandations de configuration d’un système GNU/Linux (</a:t>
            </a:r>
            <a:r>
              <a:rPr lang="fr-FR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ANSSI</a:t>
            </a:r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2016).</a:t>
            </a:r>
            <a:endParaRPr lang="fr-FR" sz="14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61FBE8-EE2F-4A59-B37C-775A3C498CA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81560" y="3429001"/>
            <a:ext cx="4508869" cy="25913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1340B01-2C53-4942-9D66-855218F6256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525095" y="4115232"/>
            <a:ext cx="3026692" cy="134943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C4461A09-B10F-43F0-A33D-F06CE3A0004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413751" y="6087366"/>
            <a:ext cx="244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</a:rPr>
              <a:t>Extrait du fichier </a:t>
            </a:r>
            <a:r>
              <a:rPr lang="fr-FR" sz="1200" i="1" dirty="0" err="1">
                <a:solidFill>
                  <a:schemeClr val="tx2"/>
                </a:solidFill>
                <a:latin typeface="Consolas" panose="020B0609020204030204" pitchFamily="49" charset="0"/>
              </a:rPr>
              <a:t>auditd.rules</a:t>
            </a:r>
            <a:endParaRPr lang="fr-FR" sz="1200" i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E537939-1FD4-4282-9535-4AABDACFD09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277964" y="3673844"/>
            <a:ext cx="3873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Installation et configuration de </a:t>
            </a:r>
            <a:r>
              <a:rPr lang="fr-FR" sz="1600" i="1" dirty="0"/>
              <a:t>Syslog-</a:t>
            </a:r>
            <a:r>
              <a:rPr lang="fr-FR" sz="1600" i="1" dirty="0" err="1"/>
              <a:t>ng</a:t>
            </a:r>
            <a:endParaRPr lang="fr-FR" sz="1600" i="1" dirty="0"/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27AB1DDD-AFCF-4BC1-9E05-37A111407CC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49665" y="3792097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5293A2B-B790-4995-9A71-C37A6077CE2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551787" y="4115232"/>
            <a:ext cx="3325883" cy="226535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7126006C-29CE-4970-89F8-15141E57CBF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277964" y="5432578"/>
            <a:ext cx="198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Linux Pratique, HS n°49</a:t>
            </a:r>
            <a:endParaRPr lang="fr-FR" sz="14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17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Journalisation</a:t>
              </a:r>
              <a:r>
                <a:rPr lang="fr-FR" sz="2800" spc="-1" dirty="0">
                  <a:solidFill>
                    <a:srgbClr val="000000"/>
                  </a:solidFill>
                  <a:latin typeface="Arial"/>
                  <a:ea typeface="Titillium Light"/>
                </a:rPr>
                <a:t> Windows</a:t>
              </a:r>
              <a:endParaRPr lang="fr-FR" sz="2800" b="0" strike="noStrike" spc="-1" dirty="0">
                <a:solidFill>
                  <a:srgbClr val="000000"/>
                </a:solidFill>
                <a:latin typeface="Titillium Light"/>
                <a:ea typeface="Titillium Light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C724038-8075-4217-9E06-B5C712C1C92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505479" y="2100594"/>
            <a:ext cx="8179309" cy="810459"/>
            <a:chOff x="1443133" y="2048639"/>
            <a:chExt cx="8179309" cy="81045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1940A1A-BC69-424C-BA4D-F29FFD67E572}"/>
                </a:ext>
              </a:extLst>
            </p:cNvPr>
            <p:cNvSpPr txBox="1"/>
            <p:nvPr/>
          </p:nvSpPr>
          <p:spPr>
            <a:xfrm>
              <a:off x="1671432" y="2048639"/>
              <a:ext cx="7951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Activation et autorisation de </a:t>
              </a:r>
              <a:r>
                <a:rPr lang="fr-FR" sz="1600" i="1" dirty="0"/>
                <a:t>Windows </a:t>
              </a:r>
              <a:r>
                <a:rPr lang="fr-FR" sz="1600" i="1" dirty="0" err="1"/>
                <a:t>Remote</a:t>
              </a:r>
              <a:r>
                <a:rPr lang="fr-FR" sz="1600" i="1" dirty="0"/>
                <a:t> Management (</a:t>
              </a:r>
              <a:r>
                <a:rPr lang="fr-FR" sz="1600" b="1" i="1" dirty="0" err="1"/>
                <a:t>WinRM</a:t>
              </a:r>
              <a:r>
                <a:rPr lang="fr-FR" sz="1600" i="1" dirty="0"/>
                <a:t>)</a:t>
              </a:r>
              <a:r>
                <a:rPr lang="fr-FR" sz="1600" dirty="0"/>
                <a:t> sur les postes.</a:t>
              </a:r>
            </a:p>
          </p:txBody>
        </p:sp>
        <p:sp>
          <p:nvSpPr>
            <p:cNvPr id="12" name="CustomShape 7">
              <a:extLst>
                <a:ext uri="{FF2B5EF4-FFF2-40B4-BE49-F238E27FC236}">
                  <a16:creationId xmlns:a16="http://schemas.microsoft.com/office/drawing/2014/main" id="{BE8F8FA0-2FA5-4934-976C-7A8E94D02F01}"/>
                </a:ext>
              </a:extLst>
            </p:cNvPr>
            <p:cNvSpPr/>
            <p:nvPr/>
          </p:nvSpPr>
          <p:spPr>
            <a:xfrm>
              <a:off x="1443133" y="2166892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FCDF696-D1C3-46E3-AB99-4632C7472B3E}"/>
                </a:ext>
              </a:extLst>
            </p:cNvPr>
            <p:cNvSpPr txBox="1"/>
            <p:nvPr/>
          </p:nvSpPr>
          <p:spPr>
            <a:xfrm>
              <a:off x="1671431" y="2520544"/>
              <a:ext cx="7857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Création d’un Abonnement dans l’observateur d’événements du serveur de collecte.</a:t>
              </a:r>
              <a:endParaRPr lang="fr-FR" sz="1600" i="1" dirty="0"/>
            </a:p>
          </p:txBody>
        </p:sp>
        <p:sp>
          <p:nvSpPr>
            <p:cNvPr id="14" name="CustomShape 7">
              <a:extLst>
                <a:ext uri="{FF2B5EF4-FFF2-40B4-BE49-F238E27FC236}">
                  <a16:creationId xmlns:a16="http://schemas.microsoft.com/office/drawing/2014/main" id="{E60705F2-04EC-4B39-9210-43EA07EB06ED}"/>
                </a:ext>
              </a:extLst>
            </p:cNvPr>
            <p:cNvSpPr/>
            <p:nvPr/>
          </p:nvSpPr>
          <p:spPr>
            <a:xfrm>
              <a:off x="1443133" y="2638797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47209BF-A492-4D51-A2F2-8AD47F03FA6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6" y="2111702"/>
            <a:ext cx="952500" cy="9525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D0218BD-43A5-4F9A-A513-B106EDBE83C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33777" y="3044404"/>
            <a:ext cx="7857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Déploiement d’un outil </a:t>
            </a:r>
            <a:r>
              <a:rPr lang="fr-FR" sz="1600" i="1" dirty="0" err="1"/>
              <a:t>sysinternal</a:t>
            </a:r>
            <a:r>
              <a:rPr lang="fr-FR" sz="1600" dirty="0"/>
              <a:t> à l’aide d’une script: </a:t>
            </a:r>
            <a:r>
              <a:rPr lang="fr-FR" sz="1600" b="1" dirty="0" err="1"/>
              <a:t>Sysmon</a:t>
            </a:r>
            <a:endParaRPr lang="fr-FR" sz="1600" b="1" dirty="0"/>
          </a:p>
        </p:txBody>
      </p:sp>
      <p:sp>
        <p:nvSpPr>
          <p:cNvPr id="21" name="CustomShape 7">
            <a:extLst>
              <a:ext uri="{FF2B5EF4-FFF2-40B4-BE49-F238E27FC236}">
                <a16:creationId xmlns:a16="http://schemas.microsoft.com/office/drawing/2014/main" id="{2E12B82E-B0A1-4C7F-A290-EB59E1423C5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505479" y="3162657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B7216D-B809-43FA-9467-60FEADE06DA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05479" y="3538814"/>
            <a:ext cx="4829924" cy="297172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EA7401FA-EB03-4334-B91F-E80244DDB62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6774537" y="5557136"/>
            <a:ext cx="4895321" cy="714539"/>
            <a:chOff x="6903028" y="5424161"/>
            <a:chExt cx="4895321" cy="714539"/>
          </a:xfrm>
        </p:grpSpPr>
        <p:sp>
          <p:nvSpPr>
            <p:cNvPr id="28" name="CustomShape 3">
              <a:extLst>
                <a:ext uri="{FF2B5EF4-FFF2-40B4-BE49-F238E27FC236}">
                  <a16:creationId xmlns:a16="http://schemas.microsoft.com/office/drawing/2014/main" id="{8A7CC18A-3127-4E80-90D9-8355AEA27980}"/>
                </a:ext>
              </a:extLst>
            </p:cNvPr>
            <p:cNvSpPr/>
            <p:nvPr/>
          </p:nvSpPr>
          <p:spPr>
            <a:xfrm>
              <a:off x="6903028" y="5424161"/>
              <a:ext cx="4895321" cy="71453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170B3463-0A92-4163-B83C-9FDA2785ECA5}"/>
                </a:ext>
              </a:extLst>
            </p:cNvPr>
            <p:cNvSpPr/>
            <p:nvPr/>
          </p:nvSpPr>
          <p:spPr>
            <a:xfrm>
              <a:off x="7592448" y="5463524"/>
              <a:ext cx="4153946" cy="58332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600" b="1" strike="noStrike" spc="-1" dirty="0">
                  <a:solidFill>
                    <a:srgbClr val="595959"/>
                  </a:solidFill>
                  <a:latin typeface="Titillium Web"/>
                </a:rPr>
                <a:t>Limite de la GPO</a:t>
              </a:r>
              <a:r>
                <a:rPr lang="fr-FR" sz="1600" strike="noStrike" spc="-1" dirty="0">
                  <a:solidFill>
                    <a:srgbClr val="595959"/>
                  </a:solidFill>
                  <a:latin typeface="Titillium Web"/>
                </a:rPr>
                <a:t>: ne se lance qu’au démarrage, </a:t>
              </a:r>
              <a:br>
                <a:rPr lang="fr-FR" sz="1600" strike="noStrike" spc="-1" dirty="0">
                  <a:solidFill>
                    <a:srgbClr val="595959"/>
                  </a:solidFill>
                  <a:latin typeface="Titillium Web"/>
                </a:rPr>
              </a:br>
              <a:r>
                <a:rPr lang="fr-FR" sz="1600" strike="noStrike" spc="-1" dirty="0">
                  <a:solidFill>
                    <a:srgbClr val="595959"/>
                  </a:solidFill>
                  <a:latin typeface="Titillium Web"/>
                </a:rPr>
                <a:t>quid des équipements qui ne redémarrent pas ?</a:t>
              </a:r>
            </a:p>
          </p:txBody>
        </p:sp>
        <p:pic>
          <p:nvPicPr>
            <p:cNvPr id="30" name="Image 29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96BF4CAB-7BB1-44C5-B138-F310B4FB2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848" y="5511395"/>
              <a:ext cx="531737" cy="531737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12242374-93E5-45F8-9060-6695B1E3B97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8"/>
          <a:srcRect t="34473" b="23453"/>
          <a:stretch/>
        </p:blipFill>
        <p:spPr>
          <a:xfrm>
            <a:off x="6877140" y="3748928"/>
            <a:ext cx="4250980" cy="17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B929026-3C85-40A9-B937-EE508BDB3AB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95815" y="979082"/>
            <a:ext cx="3555155" cy="95362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18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Journalisation</a:t>
              </a:r>
              <a:r>
                <a:rPr lang="fr-FR" sz="2800" spc="-1" dirty="0">
                  <a:solidFill>
                    <a:srgbClr val="000000"/>
                  </a:solidFill>
                  <a:latin typeface="Arial"/>
                  <a:ea typeface="Titillium Light"/>
                </a:rPr>
                <a:t> Pare-feu</a:t>
              </a:r>
              <a:endParaRPr lang="fr-FR" sz="2800" b="0" strike="noStrike" spc="-1" dirty="0">
                <a:solidFill>
                  <a:srgbClr val="000000"/>
                </a:solidFill>
                <a:latin typeface="Titillium Light"/>
                <a:ea typeface="Titillium Light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88ED1CD-84A0-4392-88B2-62BB435D065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96291" y="2995679"/>
            <a:ext cx="8449415" cy="3635859"/>
            <a:chOff x="3325092" y="3101115"/>
            <a:chExt cx="8208000" cy="353197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FD5C2E1-FCC5-4183-8148-B6D371337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196" b="138"/>
            <a:stretch/>
          </p:blipFill>
          <p:spPr>
            <a:xfrm>
              <a:off x="3325092" y="3208142"/>
              <a:ext cx="8206277" cy="342494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3A002F9-AC50-4099-8C38-14D49AE04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333"/>
            <a:stretch/>
          </p:blipFill>
          <p:spPr>
            <a:xfrm>
              <a:off x="3325092" y="3101115"/>
              <a:ext cx="8208000" cy="137027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34AFFF56-EEED-4B4A-A5EC-E435E31DB0E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02592" y="1056846"/>
            <a:ext cx="30549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L</a:t>
            </a:r>
            <a:r>
              <a:rPr lang="fr-FR" sz="1500" dirty="0" err="1"/>
              <a:t>ogs</a:t>
            </a:r>
            <a:r>
              <a:rPr lang="fr-FR" sz="1500" dirty="0"/>
              <a:t> des règles par défaut des flux de gestion (</a:t>
            </a:r>
            <a:r>
              <a:rPr lang="fr-FR" sz="1500" dirty="0" err="1"/>
              <a:t>SSH</a:t>
            </a:r>
            <a:r>
              <a:rPr lang="fr-FR" sz="1500" dirty="0"/>
              <a:t>, </a:t>
            </a:r>
            <a:r>
              <a:rPr lang="fr-FR" sz="1500" dirty="0" err="1"/>
              <a:t>WinRM</a:t>
            </a:r>
            <a:r>
              <a:rPr lang="fr-FR" sz="1500" dirty="0"/>
              <a:t>, MMC, </a:t>
            </a:r>
            <a:r>
              <a:rPr lang="fr-FR" sz="1500" dirty="0" err="1"/>
              <a:t>TerminalServer</a:t>
            </a:r>
            <a:r>
              <a:rPr lang="fr-FR" sz="1500" dirty="0"/>
              <a:t>).</a:t>
            </a: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1BCE396F-3999-4949-845A-AD253D2E3A0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40457" y="2135719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E0797F-6824-41C9-B337-DF9C3CFB690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68756" y="2460560"/>
            <a:ext cx="2526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Configuration de </a:t>
            </a:r>
            <a:r>
              <a:rPr lang="fr-FR" sz="1600" dirty="0" err="1"/>
              <a:t>Rsyslog</a:t>
            </a:r>
            <a:endParaRPr lang="fr-FR" sz="1600" dirty="0"/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C305A9B7-2DE2-4569-B226-1D0DED34F79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40457" y="2578813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502BFCA-F84A-438A-8308-21E2D40C5C7B}"/>
              </a:ext>
            </a:extLst>
          </p:cNvPr>
          <p:cNvGrpSpPr/>
          <p:nvPr/>
        </p:nvGrpSpPr>
        <p:grpSpPr>
          <a:xfrm>
            <a:off x="4133937" y="2332373"/>
            <a:ext cx="4602555" cy="594927"/>
            <a:chOff x="4133937" y="2332373"/>
            <a:chExt cx="4602555" cy="594927"/>
          </a:xfrm>
        </p:grpSpPr>
        <p:sp>
          <p:nvSpPr>
            <p:cNvPr id="21" name="CustomShape 3">
              <a:extLst>
                <a:ext uri="{FF2B5EF4-FFF2-40B4-BE49-F238E27FC236}">
                  <a16:creationId xmlns:a16="http://schemas.microsoft.com/office/drawing/2014/main" id="{83569C32-A7F8-4AC3-AFC4-AEC4B6490C0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214189" y="2402333"/>
              <a:ext cx="4330886" cy="462984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477B47-6BED-49EF-8DD2-093028C8E9F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133937" y="2332373"/>
              <a:ext cx="4602555" cy="5949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0" i="0" u="none" strike="noStrike" baseline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auth</a:t>
              </a:r>
              <a:r>
                <a:rPr lang="fr-FR" sz="1600" b="0" i="0" u="none" strike="noStrike" baseline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.*;</a:t>
              </a:r>
              <a:r>
                <a:rPr lang="fr-FR" sz="1600" b="0" i="0" u="none" strike="noStrike" baseline="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kern.notice</a:t>
              </a:r>
              <a:r>
                <a:rPr lang="fr-FR" sz="1600" b="0" i="0" u="none" strike="noStrike" baseline="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@@192.168.99.1</a:t>
              </a:r>
              <a:endParaRPr lang="fr-FR" sz="1600" dirty="0"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13810CD-8919-4E78-99B9-6A351A9C1BB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68756" y="2013097"/>
            <a:ext cx="6797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Etablissement d’une matrice des flux pour configurer le pare-feu.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BCB1851-A0DD-4D43-8A21-7C092BC8331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69" y="1160738"/>
            <a:ext cx="517748" cy="5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19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483223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Journalisation</a:t>
              </a:r>
              <a:r>
                <a:rPr lang="fr-FR" sz="2800" spc="-1" dirty="0">
                  <a:solidFill>
                    <a:srgbClr val="000000"/>
                  </a:solidFill>
                  <a:latin typeface="Arial"/>
                  <a:ea typeface="Titillium Light"/>
                </a:rPr>
                <a:t> Commutateur</a:t>
              </a:r>
              <a:endParaRPr lang="fr-FR" sz="2800" b="0" strike="noStrike" spc="-1" dirty="0">
                <a:solidFill>
                  <a:srgbClr val="000000"/>
                </a:solidFill>
                <a:latin typeface="Titillium Light"/>
                <a:ea typeface="Titillium Light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052227-DEA8-4116-984D-5AB4B36F9CA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68756" y="2017466"/>
            <a:ext cx="3399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Éléments de configuration de base</a:t>
            </a: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56A25E74-73E1-45CF-83FA-407763F539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40457" y="2135719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4C10CC-C968-43CD-908D-A4D8627470F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46480" y="2491989"/>
            <a:ext cx="508806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Consolas" panose="020B0609020204030204" pitchFamily="49" charset="0"/>
              </a:rPr>
              <a:t>service timestamps</a:t>
            </a:r>
          </a:p>
          <a:p>
            <a:r>
              <a:rPr lang="fr-FR" sz="1400" dirty="0" err="1">
                <a:latin typeface="Consolas" panose="020B0609020204030204" pitchFamily="49" charset="0"/>
              </a:rPr>
              <a:t>logging</a:t>
            </a:r>
            <a:r>
              <a:rPr lang="fr-FR" sz="1400" dirty="0">
                <a:latin typeface="Consolas" panose="020B0609020204030204" pitchFamily="49" charset="0"/>
              </a:rPr>
              <a:t> host 192.168.99.1 transport </a:t>
            </a:r>
            <a:r>
              <a:rPr lang="fr-FR" sz="1400" dirty="0" err="1">
                <a:latin typeface="Consolas" panose="020B0609020204030204" pitchFamily="49" charset="0"/>
              </a:rPr>
              <a:t>udp</a:t>
            </a:r>
            <a:r>
              <a:rPr lang="fr-FR" sz="1400" dirty="0">
                <a:latin typeface="Consolas" panose="020B0609020204030204" pitchFamily="49" charset="0"/>
              </a:rPr>
              <a:t> port 514</a:t>
            </a:r>
          </a:p>
          <a:p>
            <a:r>
              <a:rPr lang="fr-FR" sz="1400" dirty="0" err="1">
                <a:latin typeface="Consolas" panose="020B0609020204030204" pitchFamily="49" charset="0"/>
              </a:rPr>
              <a:t>logging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facility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local5</a:t>
            </a:r>
            <a:endParaRPr lang="fr-FR" sz="1400" dirty="0">
              <a:latin typeface="Consolas" panose="020B0609020204030204" pitchFamily="49" charset="0"/>
            </a:endParaRPr>
          </a:p>
          <a:p>
            <a:r>
              <a:rPr lang="fr-FR" sz="1400" dirty="0" err="1">
                <a:latin typeface="Consolas" panose="020B0609020204030204" pitchFamily="49" charset="0"/>
              </a:rPr>
              <a:t>logging</a:t>
            </a:r>
            <a:r>
              <a:rPr lang="fr-FR" sz="1400" dirty="0">
                <a:latin typeface="Consolas" panose="020B0609020204030204" pitchFamily="49" charset="0"/>
              </a:rPr>
              <a:t> trap </a:t>
            </a:r>
            <a:r>
              <a:rPr lang="fr-FR" sz="1400" dirty="0" err="1">
                <a:latin typeface="Consolas" panose="020B0609020204030204" pitchFamily="49" charset="0"/>
              </a:rPr>
              <a:t>debugging</a:t>
            </a:r>
            <a:endParaRPr lang="fr-FR" sz="1400" dirty="0">
              <a:latin typeface="Consolas" panose="020B0609020204030204" pitchFamily="49" charset="0"/>
            </a:endParaRPr>
          </a:p>
          <a:p>
            <a:r>
              <a:rPr lang="fr-FR" sz="1400" dirty="0" err="1">
                <a:latin typeface="Consolas" panose="020B0609020204030204" pitchFamily="49" charset="0"/>
              </a:rPr>
              <a:t>logging</a:t>
            </a:r>
            <a:r>
              <a:rPr lang="fr-FR" sz="1400" dirty="0">
                <a:latin typeface="Consolas" panose="020B0609020204030204" pitchFamily="49" charset="0"/>
              </a:rPr>
              <a:t> </a:t>
            </a:r>
            <a:r>
              <a:rPr lang="fr-FR" sz="1400" dirty="0" err="1">
                <a:latin typeface="Consolas" panose="020B0609020204030204" pitchFamily="49" charset="0"/>
              </a:rPr>
              <a:t>userinfo</a:t>
            </a:r>
            <a:endParaRPr lang="fr-FR" sz="1400" dirty="0">
              <a:latin typeface="Consolas" panose="020B0609020204030204" pitchFamily="49" charset="0"/>
            </a:endParaRPr>
          </a:p>
          <a:p>
            <a:r>
              <a:rPr lang="fr-FR" sz="1400" dirty="0" err="1">
                <a:latin typeface="Consolas" panose="020B0609020204030204" pitchFamily="49" charset="0"/>
              </a:rPr>
              <a:t>logging</a:t>
            </a:r>
            <a:r>
              <a:rPr lang="fr-FR" sz="1400" dirty="0">
                <a:latin typeface="Consolas" panose="020B0609020204030204" pitchFamily="49" charset="0"/>
              </a:rPr>
              <a:t> count</a:t>
            </a:r>
          </a:p>
          <a:p>
            <a:endParaRPr lang="fr-FR" sz="1400" dirty="0">
              <a:latin typeface="Consolas" panose="020B0609020204030204" pitchFamily="49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8FFFE98-9E99-41F1-8033-62D61375686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43558" y="4512004"/>
            <a:ext cx="64475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archive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log config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logging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enable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logging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size 200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notify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syslog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 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hidekeys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B588988-A5BC-4216-9F89-88D086AFD4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68756" y="4137221"/>
            <a:ext cx="5027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J</a:t>
            </a:r>
            <a:r>
              <a:rPr lang="fr-FR" sz="1600" dirty="0"/>
              <a:t>ournalisation des changements dans la configuration</a:t>
            </a:r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AF36B99E-3B89-44A0-BFC3-FFA392829B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40457" y="4255474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E10EA8-2603-4C3A-80D6-FBE8EC0C483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124535" y="2139400"/>
            <a:ext cx="4762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Un Switch </a:t>
            </a:r>
            <a:r>
              <a:rPr lang="en-GB" sz="1600" dirty="0" err="1"/>
              <a:t>contient</a:t>
            </a:r>
            <a:r>
              <a:rPr lang="en-GB" sz="1600" dirty="0"/>
              <a:t> beaucoup </a:t>
            </a:r>
            <a:r>
              <a:rPr lang="en-GB" sz="1600" dirty="0" err="1"/>
              <a:t>d’éléments</a:t>
            </a:r>
            <a:r>
              <a:rPr lang="en-GB" sz="1600" dirty="0"/>
              <a:t> </a:t>
            </a:r>
            <a:r>
              <a:rPr lang="en-GB" sz="1600" dirty="0" err="1"/>
              <a:t>intéressants</a:t>
            </a:r>
            <a:r>
              <a:rPr lang="en-GB" sz="1600" dirty="0"/>
              <a:t>: </a:t>
            </a:r>
          </a:p>
          <a:p>
            <a:pPr marL="742950" lvl="1" indent="-285750">
              <a:buClr>
                <a:srgbClr val="030653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Accès sur le switch ;</a:t>
            </a:r>
          </a:p>
          <a:p>
            <a:pPr marL="742950" lvl="1" indent="-285750">
              <a:buClr>
                <a:srgbClr val="030653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Interfaces actives, changement d’état ;</a:t>
            </a:r>
          </a:p>
          <a:p>
            <a:pPr marL="742950" lvl="1" indent="-285750">
              <a:buClr>
                <a:srgbClr val="030653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Alerte des règles de sécurité (</a:t>
            </a:r>
            <a:r>
              <a:rPr lang="fr-FR" sz="1600" dirty="0" err="1"/>
              <a:t>802.1X</a:t>
            </a:r>
            <a:r>
              <a:rPr lang="fr-FR" sz="1600" dirty="0"/>
              <a:t>, port-</a:t>
            </a:r>
            <a:r>
              <a:rPr lang="fr-FR" sz="1600" dirty="0" err="1"/>
              <a:t>security</a:t>
            </a:r>
            <a:r>
              <a:rPr lang="fr-FR" sz="1600" dirty="0"/>
              <a:t>, </a:t>
            </a:r>
            <a:r>
              <a:rPr lang="fr-FR" sz="1600" dirty="0" err="1"/>
              <a:t>dhcp-snooping</a:t>
            </a:r>
            <a:r>
              <a:rPr lang="fr-FR" sz="1600" dirty="0"/>
              <a:t>, …) ;</a:t>
            </a:r>
          </a:p>
        </p:txBody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CADE4CEE-C254-408A-A519-5C550DCC643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805730" y="2209095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44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 3"/>
          <p:cNvSpPr/>
          <p:nvPr>
            <p:custDataLst>
              <p:tags r:id="rId1"/>
            </p:custDataLst>
          </p:nvPr>
        </p:nvSpPr>
        <p:spPr>
          <a:xfrm>
            <a:off x="3059368" y="2080800"/>
            <a:ext cx="0" cy="4777200"/>
          </a:xfrm>
          <a:prstGeom prst="line">
            <a:avLst/>
          </a:prstGeom>
          <a:ln w="34920">
            <a:solidFill>
              <a:srgbClr val="000000">
                <a:alpha val="4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0" name="Group 16"/>
          <p:cNvGrpSpPr/>
          <p:nvPr>
            <p:custDataLst>
              <p:tags r:id="rId2"/>
            </p:custDataLst>
          </p:nvPr>
        </p:nvGrpSpPr>
        <p:grpSpPr>
          <a:xfrm>
            <a:off x="2942594" y="5730813"/>
            <a:ext cx="8040374" cy="300467"/>
            <a:chOff x="2831626" y="4996800"/>
            <a:chExt cx="8040374" cy="300467"/>
          </a:xfrm>
        </p:grpSpPr>
        <p:sp>
          <p:nvSpPr>
            <p:cNvPr id="181" name="CustomShape 17"/>
            <p:cNvSpPr/>
            <p:nvPr/>
          </p:nvSpPr>
          <p:spPr>
            <a:xfrm>
              <a:off x="3354120" y="4996800"/>
              <a:ext cx="7517880" cy="3004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Partie III – Cas pratique</a:t>
              </a:r>
              <a:endParaRPr lang="fr-FR" sz="2400" b="0" strike="noStrike" spc="-1" dirty="0">
                <a:latin typeface="Arial"/>
              </a:endParaRPr>
            </a:p>
          </p:txBody>
        </p:sp>
        <p:sp>
          <p:nvSpPr>
            <p:cNvPr id="183" name="CustomShape 19"/>
            <p:cNvSpPr/>
            <p:nvPr/>
          </p:nvSpPr>
          <p:spPr>
            <a:xfrm>
              <a:off x="2831626" y="5042160"/>
              <a:ext cx="253080" cy="211680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3B93CC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E4EFE9-A95F-41AF-948C-98AE0706056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2680" y="1298386"/>
            <a:ext cx="1152000" cy="517506"/>
            <a:chOff x="652680" y="1371123"/>
            <a:chExt cx="1152000" cy="517506"/>
          </a:xfrm>
        </p:grpSpPr>
        <p:sp>
          <p:nvSpPr>
            <p:cNvPr id="165" name="CustomShape 1"/>
            <p:cNvSpPr/>
            <p:nvPr/>
          </p:nvSpPr>
          <p:spPr>
            <a:xfrm>
              <a:off x="652680" y="1371123"/>
              <a:ext cx="1152000" cy="292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PLAN</a:t>
              </a:r>
              <a:endParaRPr lang="fr-FR" sz="2400" b="0" strike="noStrike" spc="-1" dirty="0">
                <a:latin typeface="Arial"/>
              </a:endParaRPr>
            </a:p>
          </p:txBody>
        </p:sp>
        <p:cxnSp>
          <p:nvCxnSpPr>
            <p:cNvPr id="24" name="Straight Connector 26">
              <a:extLst>
                <a:ext uri="{FF2B5EF4-FFF2-40B4-BE49-F238E27FC236}">
                  <a16:creationId xmlns:a16="http://schemas.microsoft.com/office/drawing/2014/main" id="{AC6FE34F-6BE0-4B75-B3D2-5FD4005DF78E}"/>
                </a:ext>
              </a:extLst>
            </p:cNvPr>
            <p:cNvCxnSpPr/>
            <p:nvPr/>
          </p:nvCxnSpPr>
          <p:spPr>
            <a:xfrm>
              <a:off x="652856" y="188862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0147E6C-35BD-42A3-9106-E2E6DCD0B67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943368" y="2387880"/>
            <a:ext cx="6411198" cy="843486"/>
            <a:chOff x="2943368" y="2387880"/>
            <a:chExt cx="6411198" cy="843486"/>
          </a:xfrm>
        </p:grpSpPr>
        <p:sp>
          <p:nvSpPr>
            <p:cNvPr id="169" name="CustomShape 5"/>
            <p:cNvSpPr/>
            <p:nvPr/>
          </p:nvSpPr>
          <p:spPr>
            <a:xfrm>
              <a:off x="3437728" y="2387880"/>
              <a:ext cx="4793760" cy="30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Partie I -  Architecture du SI</a:t>
              </a:r>
            </a:p>
          </p:txBody>
        </p:sp>
        <p:sp>
          <p:nvSpPr>
            <p:cNvPr id="170" name="CustomShape 6"/>
            <p:cNvSpPr/>
            <p:nvPr/>
          </p:nvSpPr>
          <p:spPr>
            <a:xfrm>
              <a:off x="3724646" y="2783520"/>
              <a:ext cx="562992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L’Architecture idéale</a:t>
              </a:r>
            </a:p>
          </p:txBody>
        </p:sp>
        <p:sp>
          <p:nvSpPr>
            <p:cNvPr id="171" name="CustomShape 7"/>
            <p:cNvSpPr/>
            <p:nvPr/>
          </p:nvSpPr>
          <p:spPr>
            <a:xfrm>
              <a:off x="2943368" y="2433240"/>
              <a:ext cx="243360" cy="211680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3B93CC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8"/>
            <p:cNvSpPr/>
            <p:nvPr/>
          </p:nvSpPr>
          <p:spPr>
            <a:xfrm>
              <a:off x="3724646" y="3054715"/>
              <a:ext cx="4670637" cy="17665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L’infrastructure simplifié pour la simulation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64D9CF-C9C3-4D18-B58F-129BB43CC7B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934674" y="3537023"/>
            <a:ext cx="7976294" cy="1888134"/>
            <a:chOff x="2735632" y="3844891"/>
            <a:chExt cx="7976294" cy="1888134"/>
          </a:xfrm>
        </p:grpSpPr>
        <p:sp>
          <p:nvSpPr>
            <p:cNvPr id="174" name="CustomShape 10"/>
            <p:cNvSpPr/>
            <p:nvPr/>
          </p:nvSpPr>
          <p:spPr>
            <a:xfrm>
              <a:off x="3253446" y="3844891"/>
              <a:ext cx="7458480" cy="3004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Partie II – </a:t>
              </a:r>
              <a:r>
                <a:rPr lang="fr-FR" sz="2400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Mise en œuvre</a:t>
              </a:r>
              <a:endParaRPr lang="fr-FR" sz="2400" b="0" strike="noStrike" spc="-1" dirty="0">
                <a:latin typeface="Arial"/>
              </a:endParaRPr>
            </a:p>
          </p:txBody>
        </p:sp>
        <p:sp>
          <p:nvSpPr>
            <p:cNvPr id="175" name="CustomShape 11"/>
            <p:cNvSpPr/>
            <p:nvPr/>
          </p:nvSpPr>
          <p:spPr>
            <a:xfrm>
              <a:off x="3549361" y="4240531"/>
              <a:ext cx="464688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en-US" sz="1400" b="0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Serveur</a:t>
              </a: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 </a:t>
              </a:r>
              <a:r>
                <a:rPr lang="en-US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Syslog-NG</a:t>
              </a:r>
              <a:endParaRPr lang="fr-FR" sz="1400" b="1" strike="noStrike" spc="-1" dirty="0">
                <a:latin typeface="Arial"/>
              </a:endParaRPr>
            </a:p>
          </p:txBody>
        </p:sp>
        <p:sp>
          <p:nvSpPr>
            <p:cNvPr id="176" name="CustomShape 12"/>
            <p:cNvSpPr/>
            <p:nvPr/>
          </p:nvSpPr>
          <p:spPr>
            <a:xfrm>
              <a:off x="2735632" y="3890251"/>
              <a:ext cx="251280" cy="211680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3B93CC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13"/>
            <p:cNvSpPr/>
            <p:nvPr/>
          </p:nvSpPr>
          <p:spPr>
            <a:xfrm>
              <a:off x="3549361" y="4503982"/>
              <a:ext cx="435096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SIEM </a:t>
              </a:r>
              <a:r>
                <a:rPr lang="en-US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Splunk</a:t>
              </a: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®</a:t>
              </a:r>
              <a:endParaRPr lang="fr-FR" sz="1400" b="0" strike="noStrike" spc="-1" dirty="0">
                <a:latin typeface="Arial"/>
              </a:endParaRPr>
            </a:p>
          </p:txBody>
        </p: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1CE3BE7-B444-4377-9716-A48E0BC5D771}"/>
                </a:ext>
              </a:extLst>
            </p:cNvPr>
            <p:cNvSpPr/>
            <p:nvPr/>
          </p:nvSpPr>
          <p:spPr>
            <a:xfrm>
              <a:off x="3549361" y="4767433"/>
              <a:ext cx="464688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en-US" sz="1400" b="0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Journalisation</a:t>
              </a: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 </a:t>
              </a:r>
              <a:r>
                <a:rPr lang="en-US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Linux</a:t>
              </a:r>
              <a:endParaRPr lang="fr-FR" sz="1400" b="1" strike="noStrike" spc="-1" dirty="0">
                <a:latin typeface="Arial"/>
              </a:endParaRPr>
            </a:p>
          </p:txBody>
        </p:sp>
        <p:sp>
          <p:nvSpPr>
            <p:cNvPr id="33" name="CustomShape 13">
              <a:extLst>
                <a:ext uri="{FF2B5EF4-FFF2-40B4-BE49-F238E27FC236}">
                  <a16:creationId xmlns:a16="http://schemas.microsoft.com/office/drawing/2014/main" id="{9893F838-3615-4997-9459-0E70C899263C}"/>
                </a:ext>
              </a:extLst>
            </p:cNvPr>
            <p:cNvSpPr/>
            <p:nvPr/>
          </p:nvSpPr>
          <p:spPr>
            <a:xfrm>
              <a:off x="3549361" y="5030884"/>
              <a:ext cx="435096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en-US" sz="1400" b="0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Journalisation</a:t>
              </a: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 </a:t>
              </a:r>
              <a:r>
                <a:rPr lang="en-US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Windows</a:t>
              </a:r>
              <a:endParaRPr lang="fr-FR" sz="1400" b="1" strike="noStrike" spc="-1" dirty="0">
                <a:latin typeface="Arial"/>
              </a:endParaRPr>
            </a:p>
          </p:txBody>
        </p:sp>
        <p:sp>
          <p:nvSpPr>
            <p:cNvPr id="34" name="CustomShape 13">
              <a:extLst>
                <a:ext uri="{FF2B5EF4-FFF2-40B4-BE49-F238E27FC236}">
                  <a16:creationId xmlns:a16="http://schemas.microsoft.com/office/drawing/2014/main" id="{77AE8EB3-2DC1-4623-ACDF-82BF2F361444}"/>
                </a:ext>
              </a:extLst>
            </p:cNvPr>
            <p:cNvSpPr/>
            <p:nvPr/>
          </p:nvSpPr>
          <p:spPr>
            <a:xfrm>
              <a:off x="3549361" y="5294335"/>
              <a:ext cx="435096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en-US" sz="1400" b="0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Journalisation</a:t>
              </a: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 sur le </a:t>
              </a:r>
              <a:r>
                <a:rPr lang="en-US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Pare-feu</a:t>
              </a:r>
              <a:endParaRPr lang="fr-FR" sz="1400" b="1" strike="noStrike" spc="-1" dirty="0">
                <a:latin typeface="Arial"/>
              </a:endParaRPr>
            </a:p>
          </p:txBody>
        </p:sp>
        <p:sp>
          <p:nvSpPr>
            <p:cNvPr id="35" name="CustomShape 13">
              <a:extLst>
                <a:ext uri="{FF2B5EF4-FFF2-40B4-BE49-F238E27FC236}">
                  <a16:creationId xmlns:a16="http://schemas.microsoft.com/office/drawing/2014/main" id="{6140C480-4546-494F-B69D-151A6E64C3C9}"/>
                </a:ext>
              </a:extLst>
            </p:cNvPr>
            <p:cNvSpPr/>
            <p:nvPr/>
          </p:nvSpPr>
          <p:spPr>
            <a:xfrm>
              <a:off x="3549361" y="5557784"/>
              <a:ext cx="435096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en-US" sz="1400" b="0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Journalisation</a:t>
              </a:r>
              <a:r>
                <a:rPr lang="en-US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 sur le </a:t>
              </a:r>
              <a:r>
                <a:rPr lang="en-US" sz="1400" b="1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Commutateur</a:t>
              </a:r>
              <a:endParaRPr lang="fr-FR" sz="1400" b="1" strike="noStrike" spc="-1" dirty="0">
                <a:latin typeface="Arial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C94F1E0-D5E5-4734-B371-C7D5096BE992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135901" y="2242240"/>
            <a:ext cx="632710" cy="632710"/>
            <a:chOff x="2322939" y="2242240"/>
            <a:chExt cx="632710" cy="632710"/>
          </a:xfrm>
        </p:grpSpPr>
        <p:sp>
          <p:nvSpPr>
            <p:cNvPr id="52" name="Oval 14">
              <a:extLst>
                <a:ext uri="{FF2B5EF4-FFF2-40B4-BE49-F238E27FC236}">
                  <a16:creationId xmlns:a16="http://schemas.microsoft.com/office/drawing/2014/main" id="{DFDCB864-A0BD-475E-A365-00480C8F7BD3}"/>
                </a:ext>
              </a:extLst>
            </p:cNvPr>
            <p:cNvSpPr/>
            <p:nvPr/>
          </p:nvSpPr>
          <p:spPr bwMode="auto">
            <a:xfrm>
              <a:off x="2322939" y="2242240"/>
              <a:ext cx="632710" cy="632710"/>
            </a:xfrm>
            <a:prstGeom prst="ellipse">
              <a:avLst/>
            </a:prstGeom>
            <a:solidFill>
              <a:schemeClr val="bg1"/>
            </a:solidFill>
            <a:ln w="127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hape 3767">
              <a:extLst>
                <a:ext uri="{FF2B5EF4-FFF2-40B4-BE49-F238E27FC236}">
                  <a16:creationId xmlns:a16="http://schemas.microsoft.com/office/drawing/2014/main" id="{2A32345E-5805-4B34-9790-E83F0F1E7096}"/>
                </a:ext>
              </a:extLst>
            </p:cNvPr>
            <p:cNvSpPr/>
            <p:nvPr/>
          </p:nvSpPr>
          <p:spPr>
            <a:xfrm>
              <a:off x="2413356" y="2302981"/>
              <a:ext cx="451877" cy="45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8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8"/>
                    <a:pt x="10529" y="14727"/>
                    <a:pt x="10800" y="14727"/>
                  </a:cubicBezTo>
                  <a:cubicBezTo>
                    <a:pt x="11071" y="14727"/>
                    <a:pt x="11291" y="14508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8"/>
                    <a:pt x="18384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8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gradFill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F763B54-6F00-4DB8-9B3B-D1402A33C39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135901" y="3392266"/>
            <a:ext cx="632710" cy="632710"/>
            <a:chOff x="2322939" y="3672823"/>
            <a:chExt cx="632710" cy="632710"/>
          </a:xfrm>
        </p:grpSpPr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03FAAA1E-D506-436E-A461-4B10E7808051}"/>
                </a:ext>
              </a:extLst>
            </p:cNvPr>
            <p:cNvSpPr/>
            <p:nvPr/>
          </p:nvSpPr>
          <p:spPr bwMode="auto">
            <a:xfrm>
              <a:off x="2322939" y="3672823"/>
              <a:ext cx="632710" cy="632710"/>
            </a:xfrm>
            <a:prstGeom prst="ellipse">
              <a:avLst/>
            </a:prstGeom>
            <a:solidFill>
              <a:schemeClr val="bg1"/>
            </a:solidFill>
            <a:ln w="127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Shape 3624">
              <a:extLst>
                <a:ext uri="{FF2B5EF4-FFF2-40B4-BE49-F238E27FC236}">
                  <a16:creationId xmlns:a16="http://schemas.microsoft.com/office/drawing/2014/main" id="{40FCA1A3-A9AF-4A8D-931B-D331A7367DE0}"/>
                </a:ext>
              </a:extLst>
            </p:cNvPr>
            <p:cNvSpPr/>
            <p:nvPr/>
          </p:nvSpPr>
          <p:spPr>
            <a:xfrm>
              <a:off x="2447019" y="3792136"/>
              <a:ext cx="393668" cy="3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gradFill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2123116-C055-4FBA-96EB-D621D2D16F97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135901" y="5562293"/>
            <a:ext cx="632710" cy="632710"/>
            <a:chOff x="2322939" y="5935465"/>
            <a:chExt cx="632710" cy="632710"/>
          </a:xfrm>
        </p:grpSpPr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E8679143-8496-4EA4-81FB-309089218217}"/>
                </a:ext>
              </a:extLst>
            </p:cNvPr>
            <p:cNvSpPr/>
            <p:nvPr/>
          </p:nvSpPr>
          <p:spPr bwMode="auto">
            <a:xfrm>
              <a:off x="2322939" y="5935465"/>
              <a:ext cx="632710" cy="632710"/>
            </a:xfrm>
            <a:prstGeom prst="ellipse">
              <a:avLst/>
            </a:prstGeom>
            <a:solidFill>
              <a:schemeClr val="bg1"/>
            </a:solidFill>
            <a:ln w="127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CABBED8-5220-4E0E-A544-88B96679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420" y="5992946"/>
              <a:ext cx="517748" cy="517748"/>
            </a:xfrm>
            <a:prstGeom prst="rect">
              <a:avLst/>
            </a:prstGeom>
          </p:spPr>
        </p:pic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DBE6050-4E45-47DA-8496-A1D3D275270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F048169-A4B5-461B-979C-1AB4E70295DF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094DEF76-1ECD-4D66-8C90-94C955E4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9E4800-D836-4A02-991C-CD1B75C76526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CCFAE0-B83F-43DE-A222-B337A265E0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176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nageant&#10;&#10;Description générée automatiquement">
            <a:extLst>
              <a:ext uri="{FF2B5EF4-FFF2-40B4-BE49-F238E27FC236}">
                <a16:creationId xmlns:a16="http://schemas.microsoft.com/office/drawing/2014/main" id="{7E87E5F0-D016-49A9-898C-325AAB15DA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962"/>
            <a:ext cx="12192000" cy="2540000"/>
          </a:xfrm>
          <a:prstGeom prst="rect">
            <a:avLst/>
          </a:prstGeom>
        </p:spPr>
      </p:pic>
      <p:sp>
        <p:nvSpPr>
          <p:cNvPr id="290" name="CustomShape 1"/>
          <p:cNvSpPr/>
          <p:nvPr>
            <p:custDataLst>
              <p:tags r:id="rId3"/>
            </p:custDataLst>
          </p:nvPr>
        </p:nvSpPr>
        <p:spPr>
          <a:xfrm>
            <a:off x="240" y="360"/>
            <a:ext cx="12191760" cy="6857640"/>
          </a:xfrm>
          <a:prstGeom prst="rect">
            <a:avLst/>
          </a:prstGeom>
          <a:solidFill>
            <a:srgbClr val="030653">
              <a:alpha val="72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2"/>
          <p:cNvSpPr/>
          <p:nvPr>
            <p:custDataLst>
              <p:tags r:id="rId4"/>
            </p:custDataLst>
          </p:nvPr>
        </p:nvSpPr>
        <p:spPr>
          <a:xfrm>
            <a:off x="1973880" y="1872717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CD09E6FD-5206-4914-BCC5-2B3032A192C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33960" y="339828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599" baseline="30000" dirty="0">
                <a:solidFill>
                  <a:srgbClr val="FFFFFF"/>
                </a:solidFill>
                <a:latin typeface="Titillium Web SemiBold"/>
              </a:rPr>
              <a:t>PARTIE III</a:t>
            </a: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9BACA686-1248-40A9-B2ED-57003E6E10E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43280" y="2592000"/>
            <a:ext cx="8610120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Titillium Web Light"/>
                <a:ea typeface="Titillium Light"/>
              </a:rPr>
              <a:t>SCÉNARIO DE CORRÉLATION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21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6400800" cy="740495"/>
            <a:chOff x="646920" y="1132586"/>
            <a:chExt cx="640080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Scénario de corrélation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640080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Attaque par force brute sur </a:t>
              </a:r>
              <a:r>
                <a:rPr lang="fr-FR" sz="2800" b="0" strike="noStrike" spc="-1" dirty="0" err="1">
                  <a:solidFill>
                    <a:srgbClr val="000000"/>
                  </a:solidFill>
                  <a:latin typeface="Titillium Light"/>
                  <a:ea typeface="Titillium Light"/>
                </a:rPr>
                <a:t>SSH</a:t>
              </a:r>
              <a:endParaRPr lang="fr-FR" sz="2800" b="0" strike="noStrike" spc="-1" dirty="0">
                <a:solidFill>
                  <a:srgbClr val="000000"/>
                </a:solidFill>
                <a:latin typeface="Titillium Light"/>
                <a:ea typeface="Titillium Light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0855C9-893E-4641-9626-B1F20B292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1554" y="1046314"/>
            <a:ext cx="3992119" cy="187699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E511E49-9627-4F25-8AF3-7F58965D380C}"/>
              </a:ext>
            </a:extLst>
          </p:cNvPr>
          <p:cNvSpPr txBox="1"/>
          <p:nvPr/>
        </p:nvSpPr>
        <p:spPr>
          <a:xfrm>
            <a:off x="457412" y="2180188"/>
            <a:ext cx="6476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h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ydra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 —l 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cisco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 —P /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usr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share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wordlists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rockyou.txt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 —t 2 </a:t>
            </a:r>
            <a:r>
              <a:rPr lang="fr-FR" sz="1800" b="0" i="0" u="none" strike="noStrike" baseline="0" dirty="0" err="1">
                <a:solidFill>
                  <a:srgbClr val="FF0000"/>
                </a:solidFill>
                <a:latin typeface="Consolas" panose="020B0609020204030204" pitchFamily="49" charset="0"/>
              </a:rPr>
              <a:t>ssh</a:t>
            </a:r>
            <a:r>
              <a:rPr lang="fr-F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://192.168.99.253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8B69FFF-606B-49C4-A8F6-ABA0D60BA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12" y="3187108"/>
            <a:ext cx="9080201" cy="1261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C99DE2-0864-40AE-BA2A-93D20AF1E0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855" y="4501190"/>
            <a:ext cx="8546385" cy="21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7965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>
            <a:extLst>
              <a:ext uri="{FF2B5EF4-FFF2-40B4-BE49-F238E27FC236}">
                <a16:creationId xmlns:a16="http://schemas.microsoft.com/office/drawing/2014/main" id="{1C1728EF-6504-46A3-A471-D71A7CEBE7D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-2518"/>
            <a:ext cx="12183105" cy="6847412"/>
            <a:chOff x="0" y="-2518"/>
            <a:chExt cx="12183105" cy="6847412"/>
          </a:xfrm>
        </p:grpSpPr>
        <p:sp>
          <p:nvSpPr>
            <p:cNvPr id="42" name="Bande diagonale 41">
              <a:extLst>
                <a:ext uri="{FF2B5EF4-FFF2-40B4-BE49-F238E27FC236}">
                  <a16:creationId xmlns:a16="http://schemas.microsoft.com/office/drawing/2014/main" id="{D2695FFD-F05E-4BC6-AC2E-6D3D55647F0E}"/>
                </a:ext>
              </a:extLst>
            </p:cNvPr>
            <p:cNvSpPr/>
            <p:nvPr/>
          </p:nvSpPr>
          <p:spPr>
            <a:xfrm>
              <a:off x="11575" y="-2518"/>
              <a:ext cx="8957165" cy="4478578"/>
            </a:xfrm>
            <a:prstGeom prst="diagStripe">
              <a:avLst>
                <a:gd name="adj" fmla="val 6560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Triangle rectangle 42">
              <a:extLst>
                <a:ext uri="{FF2B5EF4-FFF2-40B4-BE49-F238E27FC236}">
                  <a16:creationId xmlns:a16="http://schemas.microsoft.com/office/drawing/2014/main" id="{BA8BD386-6B70-4654-8D96-5A924427A0E2}"/>
                </a:ext>
              </a:extLst>
            </p:cNvPr>
            <p:cNvSpPr/>
            <p:nvPr/>
          </p:nvSpPr>
          <p:spPr>
            <a:xfrm rot="5400000">
              <a:off x="1163739" y="-1142451"/>
              <a:ext cx="2308061" cy="461612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Bande diagonale 43">
              <a:extLst>
                <a:ext uri="{FF2B5EF4-FFF2-40B4-BE49-F238E27FC236}">
                  <a16:creationId xmlns:a16="http://schemas.microsoft.com/office/drawing/2014/main" id="{BACA7732-90FD-49D0-B755-DF47340C0EB1}"/>
                </a:ext>
              </a:extLst>
            </p:cNvPr>
            <p:cNvSpPr/>
            <p:nvPr/>
          </p:nvSpPr>
          <p:spPr>
            <a:xfrm>
              <a:off x="0" y="5100"/>
              <a:ext cx="5570220" cy="2785107"/>
            </a:xfrm>
            <a:prstGeom prst="diagStripe">
              <a:avLst>
                <a:gd name="adj" fmla="val 922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Triangle rectangle 44">
              <a:extLst>
                <a:ext uri="{FF2B5EF4-FFF2-40B4-BE49-F238E27FC236}">
                  <a16:creationId xmlns:a16="http://schemas.microsoft.com/office/drawing/2014/main" id="{FD51F7FA-74BF-4E28-A894-45F67B59120B}"/>
                </a:ext>
              </a:extLst>
            </p:cNvPr>
            <p:cNvSpPr/>
            <p:nvPr/>
          </p:nvSpPr>
          <p:spPr>
            <a:xfrm rot="5400000" flipH="1" flipV="1">
              <a:off x="9469438" y="4131228"/>
              <a:ext cx="1809111" cy="361822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A133579-889E-48E5-9E14-0ADCF8B8693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477233" y="814969"/>
            <a:ext cx="5022015" cy="5204911"/>
            <a:chOff x="1477233" y="814969"/>
            <a:chExt cx="5022015" cy="5204911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36C373B-5514-4BB8-8C5D-15A7CFC1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50" b="96633" l="3794" r="89985">
                          <a14:foregroundMark x1="33839" y1="14641" x2="9256" y2="20351"/>
                          <a14:foregroundMark x1="17299" y1="25622" x2="14871" y2="49341"/>
                          <a14:foregroundMark x1="14871" y1="49341" x2="15175" y2="50952"/>
                          <a14:foregroundMark x1="7739" y1="28843" x2="11077" y2="59736"/>
                          <a14:foregroundMark x1="43247" y1="89458" x2="50683" y2="93558"/>
                          <a14:foregroundMark x1="44310" y1="96340" x2="50683" y2="96633"/>
                          <a14:foregroundMark x1="86191" y1="64861" x2="86950" y2="73646"/>
                          <a14:foregroundMark x1="59181" y1="9517" x2="50228" y2="6003"/>
                          <a14:foregroundMark x1="50228" y1="6003" x2="41426" y2="10102"/>
                          <a14:foregroundMark x1="41426" y1="10102" x2="40819" y2="11127"/>
                          <a14:foregroundMark x1="48710" y1="2050" x2="48710" y2="2050"/>
                          <a14:foregroundMark x1="3794" y1="34553" x2="3945" y2="35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233" y="814969"/>
              <a:ext cx="5022015" cy="5204911"/>
            </a:xfrm>
            <a:prstGeom prst="rect">
              <a:avLst/>
            </a:prstGeom>
          </p:spPr>
        </p:pic>
        <p:sp>
          <p:nvSpPr>
            <p:cNvPr id="21" name="Hexagon 17">
              <a:extLst>
                <a:ext uri="{FF2B5EF4-FFF2-40B4-BE49-F238E27FC236}">
                  <a16:creationId xmlns:a16="http://schemas.microsoft.com/office/drawing/2014/main" id="{560B2D0D-DDEE-4532-BFE1-B57216A1C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2679702" y="2388914"/>
              <a:ext cx="2412998" cy="2080172"/>
            </a:xfrm>
            <a:prstGeom prst="hexagon">
              <a:avLst/>
            </a:prstGeom>
            <a:solidFill>
              <a:srgbClr val="001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Image 31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A233C0B-9016-4742-80BD-E6C4DF91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434" y="3041295"/>
              <a:ext cx="1935533" cy="712501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6123F9B2-32FE-4968-BF2C-536B7F690FB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375721" y="2006084"/>
            <a:ext cx="5372583" cy="16162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Merci </a:t>
            </a:r>
            <a:r>
              <a:rPr kumimoji="0" lang="fr-FR" sz="4300" b="0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 votre attention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srgbClr val="00194C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DB81359-3FDA-487A-AE9F-38BE35893800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3258959" y="5048529"/>
            <a:ext cx="3618222" cy="18091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B09A6AC-610D-4836-A977-770D16F3BDE6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7669679" y="-25720"/>
            <a:ext cx="2517629" cy="12910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1340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FCC43C9-FA3F-445D-89C1-42293D7BEB2C}"/>
              </a:ext>
            </a:extLst>
          </p:cNvPr>
          <p:cNvPicPr/>
          <p:nvPr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798" r="3462" b="255"/>
          <a:stretch/>
        </p:blipFill>
        <p:spPr bwMode="auto">
          <a:xfrm>
            <a:off x="1337608" y="855220"/>
            <a:ext cx="5115688" cy="51370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E8F6E4-0418-42C3-BBCE-574C7649D3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3807366">
            <a:off x="1774595" y="-540267"/>
            <a:ext cx="1166442" cy="3008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E8F0F-01E6-43DC-84D4-5C20DFCB128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3807366">
            <a:off x="4740967" y="4434689"/>
            <a:ext cx="1129715" cy="3008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F46371-3F4E-4199-8AE1-91A3F4FCDC1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6991157">
            <a:off x="4674200" y="-610845"/>
            <a:ext cx="1108608" cy="3008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1383D-DD85-4414-AD30-5CF404344C2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6991157">
            <a:off x="1996220" y="4437774"/>
            <a:ext cx="1092551" cy="30086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071B69-DC31-411B-91CE-BBA8CDD76BF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127807" y="198783"/>
            <a:ext cx="860829" cy="61821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61290D-3452-48C9-AFCC-6ADF1168FE7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02720" y="198783"/>
            <a:ext cx="860829" cy="618213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36C373B-5514-4BB8-8C5D-15A7CFC19FA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050" b="96633" l="3794" r="89985">
                        <a14:foregroundMark x1="33839" y1="14641" x2="9256" y2="20351"/>
                        <a14:foregroundMark x1="17299" y1="25622" x2="14871" y2="49341"/>
                        <a14:foregroundMark x1="14871" y1="49341" x2="15175" y2="50952"/>
                        <a14:foregroundMark x1="7739" y1="28843" x2="11077" y2="59736"/>
                        <a14:foregroundMark x1="43247" y1="89458" x2="50683" y2="93558"/>
                        <a14:foregroundMark x1="44310" y1="96340" x2="50683" y2="96633"/>
                        <a14:foregroundMark x1="86191" y1="64861" x2="86950" y2="73646"/>
                        <a14:foregroundMark x1="59181" y1="9517" x2="50228" y2="6003"/>
                        <a14:foregroundMark x1="50228" y1="6003" x2="41426" y2="10102"/>
                        <a14:foregroundMark x1="41426" y1="10102" x2="40819" y2="11127"/>
                        <a14:foregroundMark x1="48710" y1="2050" x2="48710" y2="2050"/>
                        <a14:foregroundMark x1="3794" y1="34553" x2="3945" y2="35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140" y="592506"/>
            <a:ext cx="5022015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0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1"/>
          <p:cNvPicPr/>
          <p:nvPr>
            <p:custDataLst>
              <p:tags r:id="rId1"/>
            </p:custDataLst>
          </p:nvPr>
        </p:nvPicPr>
        <p:blipFill>
          <a:blip r:embed="rId7"/>
          <a:stretch/>
        </p:blipFill>
        <p:spPr>
          <a:xfrm>
            <a:off x="0" y="7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>
            <p:custDataLst>
              <p:tags r:id="rId2"/>
            </p:custDataLst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30653">
              <a:alpha val="7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3175717B-EA4B-45AC-9B0F-AE6746E5AE3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43280" y="2592000"/>
            <a:ext cx="8610120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Titillium Web Light"/>
                <a:ea typeface="Titillium Light"/>
              </a:rPr>
              <a:t>ARCHITECTURE DU SI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F26014B-EF0B-4C27-9141-A553C25258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433960" y="339828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599" baseline="30000" dirty="0">
                <a:solidFill>
                  <a:srgbClr val="FFFFFF"/>
                </a:solidFill>
                <a:latin typeface="Titillium Web SemiBold"/>
              </a:rPr>
              <a:t>PARTIE I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39BA9FA2-F0BF-41F3-AC5E-27E3EA2BF6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85" y="1069769"/>
            <a:ext cx="8357202" cy="5390396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4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42841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5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56474B6-6925-45E8-BCCB-3B04D7891C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"/>
          <a:stretch/>
        </p:blipFill>
        <p:spPr>
          <a:xfrm>
            <a:off x="1555796" y="1305069"/>
            <a:ext cx="8358491" cy="5150963"/>
          </a:xfrm>
          <a:prstGeom prst="rect">
            <a:avLst/>
          </a:prstGeom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1C493C-E98D-4077-94AE-99609201836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160643" y="4949687"/>
            <a:ext cx="2097157" cy="1662622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1F3CFEF-77B9-4F3E-BA6B-ACE43B1A56E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Ajout d’un VLAN dédié à la supervision.</a:t>
            </a: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6038538A-50F8-4943-93EA-78CB80AF372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475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5DD5E1BC-ABBD-43D7-A240-3CA1EA4564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/>
          <a:stretch/>
        </p:blipFill>
        <p:spPr>
          <a:xfrm>
            <a:off x="1556244" y="1294678"/>
            <a:ext cx="8358491" cy="5161965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6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B6A897A-33BF-4ABD-A6D1-BEEE3252862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Redondance</a:t>
            </a: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F766446E-7D41-4AAB-8FB4-40924FF0E68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E101F-F5F9-49AE-8202-BA2B83FBF20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01836" y="3962904"/>
            <a:ext cx="862445" cy="683745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6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47">
            <a:extLst>
              <a:ext uri="{FF2B5EF4-FFF2-40B4-BE49-F238E27FC236}">
                <a16:creationId xmlns:a16="http://schemas.microsoft.com/office/drawing/2014/main" id="{15321B18-4533-41A7-A3CE-9462800A71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/>
          <a:stretch/>
        </p:blipFill>
        <p:spPr>
          <a:xfrm>
            <a:off x="1554436" y="1289861"/>
            <a:ext cx="8358491" cy="5161965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7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6447B81-6C0D-4B9C-A24A-FB328102BD8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Web Application Firewall (WAF)</a:t>
            </a:r>
          </a:p>
        </p:txBody>
      </p:sp>
      <p:sp>
        <p:nvSpPr>
          <p:cNvPr id="50" name="CustomShape 6">
            <a:extLst>
              <a:ext uri="{FF2B5EF4-FFF2-40B4-BE49-F238E27FC236}">
                <a16:creationId xmlns:a16="http://schemas.microsoft.com/office/drawing/2014/main" id="{BE21C292-01FD-485C-B589-DA1B204B00E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85DFF8-4E13-4AF1-AA1B-6BB712AF9F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229100" y="2910351"/>
            <a:ext cx="633845" cy="636834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6E1C25-A22F-4474-AAB2-E524836228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/>
          <a:stretch/>
        </p:blipFill>
        <p:spPr>
          <a:xfrm>
            <a:off x="1554435" y="1294678"/>
            <a:ext cx="8358491" cy="5157140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8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6447B81-6C0D-4B9C-A24A-FB328102BD8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Instrusion Detection System (</a:t>
            </a:r>
            <a:r>
              <a:rPr lang="fr-FR" sz="1600" b="1" dirty="0"/>
              <a:t>IDS</a:t>
            </a:r>
            <a:r>
              <a:rPr lang="fr-FR" sz="1600" dirty="0"/>
              <a:t>)</a:t>
            </a:r>
          </a:p>
        </p:txBody>
      </p:sp>
      <p:sp>
        <p:nvSpPr>
          <p:cNvPr id="50" name="CustomShape 6">
            <a:extLst>
              <a:ext uri="{FF2B5EF4-FFF2-40B4-BE49-F238E27FC236}">
                <a16:creationId xmlns:a16="http://schemas.microsoft.com/office/drawing/2014/main" id="{BE21C292-01FD-485C-B589-DA1B204B00E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85DFF8-4E13-4AF1-AA1B-6BB712AF9F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26827" y="3629326"/>
            <a:ext cx="976746" cy="636834"/>
          </a:xfrm>
          <a:prstGeom prst="rect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0AD531-A577-4A27-8C35-F6EA87A85B4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3" t="23293" r="28402" b="27470"/>
          <a:stretch/>
        </p:blipFill>
        <p:spPr>
          <a:xfrm>
            <a:off x="994364" y="4922276"/>
            <a:ext cx="1284710" cy="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A927B1C-CF11-42C9-8610-7F9C0E9917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"/>
          <a:stretch/>
        </p:blipFill>
        <p:spPr>
          <a:xfrm>
            <a:off x="1554434" y="1294678"/>
            <a:ext cx="8358492" cy="5157139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2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9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3400" y="1092828"/>
            <a:ext cx="5833080" cy="740495"/>
            <a:chOff x="646920" y="1132586"/>
            <a:chExt cx="583308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5448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B0615C-22CC-4E87-8F73-545A0BF70E5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</a:t>
            </a:r>
            <a:r>
              <a:rPr lang="fr-FR" sz="1600" dirty="0"/>
              <a:t> flux de journalisation: </a:t>
            </a:r>
            <a:r>
              <a:rPr lang="fr-FR" sz="1600" dirty="0" err="1">
                <a:solidFill>
                  <a:srgbClr val="0221BE"/>
                </a:solidFill>
              </a:rPr>
              <a:t>WinRM</a:t>
            </a:r>
            <a:endParaRPr lang="fr-FR" sz="1600" dirty="0">
              <a:solidFill>
                <a:srgbClr val="0221BE"/>
              </a:solidFill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B2FFCB20-86D2-4D37-A55E-8E29688E87D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042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3694</TotalTime>
  <Words>794</Words>
  <Application>Microsoft Office PowerPoint</Application>
  <PresentationFormat>Grand écran</PresentationFormat>
  <Paragraphs>148</Paragraphs>
  <Slides>23</Slides>
  <Notes>19</Notes>
  <HiddenSlides>1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39" baseType="lpstr">
      <vt:lpstr>Arial</vt:lpstr>
      <vt:lpstr>Bahnschrift Condensed</vt:lpstr>
      <vt:lpstr>Calibri</vt:lpstr>
      <vt:lpstr>Calibri Light</vt:lpstr>
      <vt:lpstr>Consolas</vt:lpstr>
      <vt:lpstr>Symbol</vt:lpstr>
      <vt:lpstr>Times New Roman</vt:lpstr>
      <vt:lpstr>Titillium</vt:lpstr>
      <vt:lpstr>Titillium Light</vt:lpstr>
      <vt:lpstr>Titillium Web</vt:lpstr>
      <vt:lpstr>Titillium Web Light</vt:lpstr>
      <vt:lpstr>Titillium Web SemiBold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Microsoft Office User</dc:creator>
  <dc:description/>
  <cp:lastModifiedBy>antoine pinon</cp:lastModifiedBy>
  <cp:revision>702</cp:revision>
  <dcterms:created xsi:type="dcterms:W3CDTF">2019-06-03T00:40:20Z</dcterms:created>
  <dcterms:modified xsi:type="dcterms:W3CDTF">2021-01-06T12:21:25Z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